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handoutMasterIdLst>
    <p:handoutMasterId r:id="rId21"/>
  </p:handoutMasterIdLst>
  <p:sldIdLst>
    <p:sldId id="256" r:id="rId2"/>
    <p:sldId id="264" r:id="rId3"/>
    <p:sldId id="266" r:id="rId4"/>
    <p:sldId id="267" r:id="rId5"/>
    <p:sldId id="268" r:id="rId6"/>
    <p:sldId id="269" r:id="rId7"/>
    <p:sldId id="270" r:id="rId8"/>
    <p:sldId id="271" r:id="rId9"/>
    <p:sldId id="272" r:id="rId10"/>
    <p:sldId id="273" r:id="rId11"/>
    <p:sldId id="274" r:id="rId12"/>
    <p:sldId id="257" r:id="rId13"/>
    <p:sldId id="259" r:id="rId14"/>
    <p:sldId id="258" r:id="rId15"/>
    <p:sldId id="260" r:id="rId16"/>
    <p:sldId id="261" r:id="rId17"/>
    <p:sldId id="262" r:id="rId18"/>
    <p:sldId id="263" r:id="rId19"/>
    <p:sldId id="265" r:id="rId20"/>
  </p:sldIdLst>
  <p:sldSz cx="12192000" cy="6858000"/>
  <p:notesSz cx="6888163" cy="100203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81" d="100"/>
          <a:sy n="81" d="100"/>
        </p:scale>
        <p:origin x="-30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2AD105CE-B4DD-47D3-BDBC-56FF92F3F202}" type="datetimeFigureOut">
              <a:rPr lang="en-SG" smtClean="0"/>
              <a:t>7/6/2014</a:t>
            </a:fld>
            <a:endParaRPr lang="en-SG"/>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7E29A47B-6B5A-47CB-915F-9F05521104F8}" type="slidenum">
              <a:rPr lang="en-SG" smtClean="0"/>
              <a:t>‹#›</a:t>
            </a:fld>
            <a:endParaRPr lang="en-SG"/>
          </a:p>
        </p:txBody>
      </p:sp>
    </p:spTree>
    <p:extLst>
      <p:ext uri="{BB962C8B-B14F-4D97-AF65-F5344CB8AC3E}">
        <p14:creationId xmlns:p14="http://schemas.microsoft.com/office/powerpoint/2010/main" val="8727402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7AFFB9B-9FB8-469E-96F9-4D32314110B6}" type="datetimeFigureOut">
              <a:rPr lang="en-US" smtClean="0"/>
              <a:t>6/7/2014</a:t>
            </a:fld>
            <a:endParaRPr lang="en-US" dirty="0"/>
          </a:p>
        </p:txBody>
      </p:sp>
      <p:sp>
        <p:nvSpPr>
          <p:cNvPr id="16" name="Slide Number Placeholder 15"/>
          <p:cNvSpPr>
            <a:spLocks noGrp="1"/>
          </p:cNvSpPr>
          <p:nvPr>
            <p:ph type="sldNum" sz="quarter" idx="11"/>
          </p:nvPr>
        </p:nvSpPr>
        <p:spPr/>
        <p:txBody>
          <a:bodyPr/>
          <a:lstStyle/>
          <a:p>
            <a:fld id="{6D22F896-40B5-4ADD-8801-0D06FADFA095}"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FF1211-4E0C-4AB3-B04F-585959BDAFE8}" type="datetimeFigureOut">
              <a:rPr lang="en-US" smtClean="0"/>
              <a:t>6/7/2014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BDECAF-D3BE-4069-9C78-642ECCD01477}" type="datetimeFigureOut">
              <a:rPr lang="en-US" smtClean="0"/>
              <a:t>6/7/2014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EFBDC27-E420-4878-9EE6-7B9656D6442A}" type="datetimeFigureOut">
              <a:rPr lang="en-US" smtClean="0"/>
              <a:t>6/7/2014</a:t>
            </a:fld>
            <a:endParaRPr lang="en-US" dirty="0"/>
          </a:p>
        </p:txBody>
      </p:sp>
      <p:sp>
        <p:nvSpPr>
          <p:cNvPr id="15" name="Slide Number Placeholder 14"/>
          <p:cNvSpPr>
            <a:spLocks noGrp="1"/>
          </p:cNvSpPr>
          <p:nvPr>
            <p:ph type="sldNum" sz="quarter" idx="15"/>
          </p:nvPr>
        </p:nvSpPr>
        <p:spPr/>
        <p:txBody>
          <a:bodyPr/>
          <a:lstStyle>
            <a:lvl1pPr algn="ctr">
              <a:defRPr/>
            </a:lvl1pPr>
          </a:lstStyle>
          <a:p>
            <a:fld id="{6D22F896-40B5-4ADD-8801-0D06FADFA095}"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7F47CF-67C9-420C-80A5-E2069FF0C2DF}" type="datetimeFigureOut">
              <a:rPr lang="en-US" smtClean="0"/>
              <a:t>6/7/2014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22DC73-F065-42F5-A9F2-D90B2E42A0B3}" type="datetimeFigureOut">
              <a:rPr lang="en-US" smtClean="0"/>
              <a:t>6/7/2014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6/7/2014</a:t>
            </a:fld>
            <a:endParaRPr lang="en-US" dirty="0"/>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649AC-CB8F-4FF1-9A34-5861C74DD0A7}" type="datetimeFigureOut">
              <a:rPr lang="en-US" smtClean="0"/>
              <a:t>6/7/2014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6/7/2014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0C3BFE2-83B7-4B0A-B9D3-AB28331082B3}" type="datetimeFigureOut">
              <a:rPr lang="en-US" smtClean="0"/>
              <a:t>6/7/2014</a:t>
            </a:fld>
            <a:endParaRPr lang="en-US" dirty="0"/>
          </a:p>
        </p:txBody>
      </p:sp>
      <p:sp>
        <p:nvSpPr>
          <p:cNvPr id="9" name="Slide Number Placeholder 8"/>
          <p:cNvSpPr>
            <a:spLocks noGrp="1"/>
          </p:cNvSpPr>
          <p:nvPr>
            <p:ph type="sldNum" sz="quarter" idx="15"/>
          </p:nvPr>
        </p:nvSpPr>
        <p:spPr/>
        <p:txBody>
          <a:bodyPr/>
          <a:lstStyle/>
          <a:p>
            <a:fld id="{6D22F896-40B5-4ADD-8801-0D06FADFA095}"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2EF78E3-FDA3-4D28-AAA2-0B81F349A39D}" type="datetimeFigureOut">
              <a:rPr lang="en-US" smtClean="0"/>
              <a:t>6/7/2014</a:t>
            </a:fld>
            <a:endParaRPr lang="en-US" dirty="0"/>
          </a:p>
        </p:txBody>
      </p:sp>
      <p:sp>
        <p:nvSpPr>
          <p:cNvPr id="9" name="Slide Number Placeholder 8"/>
          <p:cNvSpPr>
            <a:spLocks noGrp="1"/>
          </p:cNvSpPr>
          <p:nvPr>
            <p:ph type="sldNum" sz="quarter" idx="11"/>
          </p:nvPr>
        </p:nvSpPr>
        <p:spPr/>
        <p:txBody>
          <a:bodyPr/>
          <a:lstStyle/>
          <a:p>
            <a:fld id="{6D22F896-40B5-4ADD-8801-0D06FADFA095}"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C35BB1C6-BF8F-4481-8AB2-603A1C8A906A}" type="datetimeFigureOut">
              <a:rPr lang="en-US" smtClean="0"/>
              <a:t>6/7/2014</a:t>
            </a:fld>
            <a:endParaRPr lang="en-US" dirty="0"/>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D22F896-40B5-4ADD-8801-0D06FADFA095}" type="slidenum">
              <a:rPr lang="en-US" smtClean="0"/>
              <a:pPr/>
              <a:t>‹#›</a:t>
            </a:fld>
            <a:endParaRPr lang="en-US" dirty="0"/>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hyperlink" Target="http://www.romelteamedia.com/2014/04/media-sosial-pengertian-karakteristik.html" TargetMode="External"/><Relationship Id="rId7" Type="http://schemas.openxmlformats.org/officeDocument/2006/relationships/hyperlink" Target="http://komunikasi.us/index.php/course/strategic-corporate-communication/1505-corporate-branding-and-advertising" TargetMode="Externa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hyperlink" Target="http://portalukm.com/memasarkan-produk-anda-lewat-media-sosial/" TargetMode="External"/><Relationship Id="rId5" Type="http://schemas.openxmlformats.org/officeDocument/2006/relationships/hyperlink" Target="http://hendraxsap.wordpress.com/2012/05/09/peran-media-sosial-dalam-branding-produk-dan-strategi-pemasaran/" TargetMode="External"/><Relationship Id="rId4" Type="http://schemas.openxmlformats.org/officeDocument/2006/relationships/hyperlink" Target="http://kukuhtw.com/2013/11/08/14-trend-digital-social-media-marketing-dan-peluang-bagi-pembuat-konten-dan-pembuat-platform-aplikasi-di-tahun-2014/"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8505" y="1277815"/>
            <a:ext cx="9833686" cy="1160585"/>
          </a:xfrm>
        </p:spPr>
        <p:txBody>
          <a:bodyPr/>
          <a:lstStyle/>
          <a:p>
            <a:r>
              <a:rPr lang="en-GB" sz="3600" dirty="0" err="1"/>
              <a:t>Personel</a:t>
            </a:r>
            <a:r>
              <a:rPr lang="en-GB" sz="3600" dirty="0"/>
              <a:t> brand and corporate brand</a:t>
            </a:r>
          </a:p>
        </p:txBody>
      </p:sp>
      <p:sp>
        <p:nvSpPr>
          <p:cNvPr id="2" name="Title 1"/>
          <p:cNvSpPr>
            <a:spLocks noGrp="1"/>
          </p:cNvSpPr>
          <p:nvPr>
            <p:ph type="ctrTitle"/>
          </p:nvPr>
        </p:nvSpPr>
        <p:spPr>
          <a:xfrm>
            <a:off x="1231170" y="3528647"/>
            <a:ext cx="9755187" cy="2322593"/>
          </a:xfrm>
        </p:spPr>
        <p:txBody>
          <a:bodyPr>
            <a:noAutofit/>
          </a:bodyPr>
          <a:lstStyle/>
          <a:p>
            <a:pPr marL="0" indent="0" algn="ctr"/>
            <a:r>
              <a:rPr lang="en-GB" sz="2800" dirty="0" err="1" smtClean="0"/>
              <a:t>Kelompok</a:t>
            </a:r>
            <a:r>
              <a:rPr lang="en-GB" sz="2800" dirty="0" smtClean="0"/>
              <a:t> </a:t>
            </a:r>
            <a:r>
              <a:rPr lang="en-GB" sz="2800" dirty="0" smtClean="0"/>
              <a:t>2</a:t>
            </a:r>
            <a:br>
              <a:rPr lang="en-GB" sz="2800" dirty="0" smtClean="0"/>
            </a:br>
            <a:r>
              <a:rPr lang="en-GB" sz="2800" dirty="0"/>
              <a:t/>
            </a:r>
            <a:br>
              <a:rPr lang="en-GB" sz="2800" dirty="0"/>
            </a:br>
            <a:r>
              <a:rPr lang="en-GB" sz="2400" dirty="0"/>
              <a:t>Donny </a:t>
            </a:r>
            <a:r>
              <a:rPr lang="en-GB" sz="2400" dirty="0" err="1" smtClean="0"/>
              <a:t>Prasetyo</a:t>
            </a:r>
            <a:r>
              <a:rPr lang="en-GB" sz="2400" dirty="0" smtClean="0"/>
              <a:t>		(1501187136</a:t>
            </a:r>
            <a:r>
              <a:rPr lang="en-GB" sz="2400" dirty="0"/>
              <a:t>)</a:t>
            </a:r>
            <a:br>
              <a:rPr lang="en-GB" sz="2400" dirty="0"/>
            </a:br>
            <a:r>
              <a:rPr lang="en-GB" sz="2400" dirty="0"/>
              <a:t>Monica </a:t>
            </a:r>
            <a:r>
              <a:rPr lang="en-GB" sz="2400" dirty="0" err="1" smtClean="0"/>
              <a:t>Julyend</a:t>
            </a:r>
            <a:r>
              <a:rPr lang="en-GB" sz="2400" dirty="0" smtClean="0"/>
              <a:t>		(</a:t>
            </a:r>
            <a:r>
              <a:rPr lang="en-GB" sz="2400" dirty="0" smtClean="0"/>
              <a:t>1501188933)</a:t>
            </a:r>
            <a:br>
              <a:rPr lang="en-GB" sz="2400" dirty="0" smtClean="0"/>
            </a:br>
            <a:r>
              <a:rPr lang="en-GB" sz="2400" dirty="0" err="1" smtClean="0"/>
              <a:t>Yosi</a:t>
            </a:r>
            <a:r>
              <a:rPr lang="en-GB" sz="2400" dirty="0" smtClean="0"/>
              <a:t> </a:t>
            </a:r>
            <a:r>
              <a:rPr lang="en-GB" sz="2400" dirty="0" err="1"/>
              <a:t>Riska</a:t>
            </a:r>
            <a:r>
              <a:rPr lang="en-GB" sz="2400" dirty="0"/>
              <a:t> </a:t>
            </a:r>
            <a:r>
              <a:rPr lang="en-GB" sz="2400" dirty="0" err="1" smtClean="0"/>
              <a:t>Pratiwi</a:t>
            </a:r>
            <a:r>
              <a:rPr lang="en-GB" sz="2400" dirty="0" smtClean="0"/>
              <a:t>	</a:t>
            </a:r>
            <a:r>
              <a:rPr lang="en-GB" sz="2400" dirty="0" smtClean="0"/>
              <a:t>	(</a:t>
            </a:r>
            <a:r>
              <a:rPr lang="en-GB" sz="2400" dirty="0" smtClean="0"/>
              <a:t>1501204501</a:t>
            </a:r>
            <a:r>
              <a:rPr lang="en-GB" sz="2400" dirty="0"/>
              <a:t>)</a:t>
            </a:r>
            <a:br>
              <a:rPr lang="en-GB" sz="2400" dirty="0"/>
            </a:br>
            <a:r>
              <a:rPr lang="en-GB" sz="2400" dirty="0"/>
              <a:t>Amelia </a:t>
            </a:r>
            <a:r>
              <a:rPr lang="en-GB" sz="2400" dirty="0" err="1"/>
              <a:t>Chenthia</a:t>
            </a:r>
            <a:r>
              <a:rPr lang="en-GB" sz="2400" dirty="0"/>
              <a:t> </a:t>
            </a:r>
            <a:r>
              <a:rPr lang="en-GB" sz="2400" dirty="0" err="1" smtClean="0"/>
              <a:t>Dewi</a:t>
            </a:r>
            <a:r>
              <a:rPr lang="en-GB" sz="2400" dirty="0" smtClean="0"/>
              <a:t>	</a:t>
            </a:r>
            <a:r>
              <a:rPr lang="en-GB" sz="2400" dirty="0" smtClean="0"/>
              <a:t>	(1501206444</a:t>
            </a:r>
            <a:r>
              <a:rPr lang="en-GB" sz="2400" dirty="0"/>
              <a:t>)</a:t>
            </a:r>
            <a:br>
              <a:rPr lang="en-GB" sz="2400" dirty="0"/>
            </a:br>
            <a:r>
              <a:rPr lang="en-GB" sz="2400" dirty="0"/>
              <a:t>Muhammad </a:t>
            </a:r>
            <a:r>
              <a:rPr lang="en-GB" sz="2400" dirty="0" smtClean="0"/>
              <a:t>Diownri	</a:t>
            </a:r>
            <a:r>
              <a:rPr lang="en-GB" sz="2400" dirty="0" smtClean="0"/>
              <a:t>	(</a:t>
            </a:r>
            <a:r>
              <a:rPr lang="en-GB" sz="2400" dirty="0" smtClean="0"/>
              <a:t>1501209206</a:t>
            </a:r>
            <a:r>
              <a:rPr lang="en-GB" sz="2400" dirty="0"/>
              <a:t>)</a:t>
            </a:r>
            <a:br>
              <a:rPr lang="en-GB" sz="2400" dirty="0"/>
            </a:br>
            <a:r>
              <a:rPr lang="en-GB" sz="2400" dirty="0" smtClean="0"/>
              <a:t>06PEM</a:t>
            </a:r>
            <a:endParaRPr lang="en-GB" sz="2400" dirty="0"/>
          </a:p>
        </p:txBody>
      </p:sp>
    </p:spTree>
    <p:custDataLst>
      <p:tags r:id="rId1"/>
    </p:custDataLst>
    <p:extLst>
      <p:ext uri="{BB962C8B-B14F-4D97-AF65-F5344CB8AC3E}">
        <p14:creationId xmlns:p14="http://schemas.microsoft.com/office/powerpoint/2010/main" val="1990578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latin typeface="Adobe Fan Heiti Std B" panose="020B0700000000000000" pitchFamily="34" charset="-128"/>
                <a:ea typeface="Adobe Fan Heiti Std B" panose="020B0700000000000000" pitchFamily="34" charset="-128"/>
              </a:rPr>
              <a:t>Brand image :</a:t>
            </a:r>
          </a:p>
          <a:p>
            <a:pPr marL="0" indent="0">
              <a:buNone/>
            </a:pPr>
            <a:r>
              <a:rPr lang="id-ID" dirty="0">
                <a:latin typeface="Adobe Fan Heiti Std B" panose="020B0700000000000000" pitchFamily="34" charset="-128"/>
                <a:ea typeface="Adobe Fan Heiti Std B" panose="020B0700000000000000" pitchFamily="34" charset="-128"/>
              </a:rPr>
              <a:t>Brand Image adalah citra yang dibangun dalam alam bawah sadar konsumen melalui informasi dan ekspektasi dari produk atau jasa</a:t>
            </a:r>
            <a:r>
              <a:rPr lang="id-ID" dirty="0" smtClean="0">
                <a:latin typeface="Adobe Fan Heiti Std B" panose="020B0700000000000000" pitchFamily="34" charset="-128"/>
                <a:ea typeface="Adobe Fan Heiti Std B" panose="020B0700000000000000" pitchFamily="34" charset="-128"/>
              </a:rPr>
              <a:t>.</a:t>
            </a:r>
            <a:endParaRPr lang="id-ID"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normAutofit/>
          </a:bodyPr>
          <a:lstStyle/>
          <a:p>
            <a:r>
              <a:rPr lang="en-GB" dirty="0" err="1"/>
              <a:t>Unsur</a:t>
            </a:r>
            <a:r>
              <a:rPr lang="en-GB" dirty="0"/>
              <a:t> </a:t>
            </a:r>
            <a:r>
              <a:rPr lang="en-GB" dirty="0" err="1"/>
              <a:t>pokok</a:t>
            </a:r>
            <a:r>
              <a:rPr lang="en-GB" dirty="0"/>
              <a:t> corporate branding</a:t>
            </a:r>
          </a:p>
        </p:txBody>
      </p:sp>
    </p:spTree>
    <p:custDataLst>
      <p:tags r:id="rId1"/>
    </p:custDataLst>
    <p:extLst>
      <p:ext uri="{BB962C8B-B14F-4D97-AF65-F5344CB8AC3E}">
        <p14:creationId xmlns:p14="http://schemas.microsoft.com/office/powerpoint/2010/main" val="227937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latin typeface="Adobe Fan Heiti Std B" panose="020B0700000000000000" pitchFamily="34" charset="-128"/>
                <a:ea typeface="Adobe Fan Heiti Std B" panose="020B0700000000000000" pitchFamily="34" charset="-128"/>
              </a:rPr>
              <a:t>Brand management :</a:t>
            </a:r>
          </a:p>
          <a:p>
            <a:pPr marL="0" indent="0">
              <a:buNone/>
            </a:pPr>
            <a:r>
              <a:rPr lang="id-ID" dirty="0">
                <a:latin typeface="Adobe Fan Heiti Std B" panose="020B0700000000000000" pitchFamily="34" charset="-128"/>
                <a:ea typeface="Adobe Fan Heiti Std B" panose="020B0700000000000000" pitchFamily="34" charset="-128"/>
              </a:rPr>
              <a:t>Seni dalam membangun dan mengelola merk untuk mencapai tujuan perusahaan.Contoh yang nyata dalam pembangunan corporate branding adalah Garuda Indonesia. BUMN ini telah berhasil melewati keterpurukan setelah kecelakaan fatal yang terjadi dengan sekarang telah meraih penghargaan sebagai maskapai terbaik sekawasan Asia Tenggara</a:t>
            </a:r>
            <a:r>
              <a:rPr lang="id-ID" dirty="0" smtClean="0">
                <a:latin typeface="Adobe Fan Heiti Std B" panose="020B0700000000000000" pitchFamily="34" charset="-128"/>
                <a:ea typeface="Adobe Fan Heiti Std B" panose="020B0700000000000000" pitchFamily="34" charset="-128"/>
              </a:rPr>
              <a:t>.</a:t>
            </a:r>
            <a:endParaRPr lang="id-ID"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normAutofit/>
          </a:bodyPr>
          <a:lstStyle/>
          <a:p>
            <a:r>
              <a:rPr lang="en-GB" dirty="0" err="1"/>
              <a:t>Unsur</a:t>
            </a:r>
            <a:r>
              <a:rPr lang="en-GB" dirty="0"/>
              <a:t> </a:t>
            </a:r>
            <a:r>
              <a:rPr lang="en-GB" dirty="0" err="1"/>
              <a:t>pokok</a:t>
            </a:r>
            <a:r>
              <a:rPr lang="en-GB" dirty="0"/>
              <a:t> corporate branding</a:t>
            </a:r>
          </a:p>
        </p:txBody>
      </p:sp>
    </p:spTree>
    <p:custDataLst>
      <p:tags r:id="rId1"/>
    </p:custDataLst>
    <p:extLst>
      <p:ext uri="{BB962C8B-B14F-4D97-AF65-F5344CB8AC3E}">
        <p14:creationId xmlns:p14="http://schemas.microsoft.com/office/powerpoint/2010/main" val="140827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5800" y="16099"/>
            <a:ext cx="10145332" cy="885422"/>
          </a:xfrm>
        </p:spPr>
        <p:txBody>
          <a:bodyPr/>
          <a:lstStyle/>
          <a:p>
            <a:pPr algn="ctr"/>
            <a:r>
              <a:rPr lang="en-GB" dirty="0" smtClean="0"/>
              <a:t>Trend digital social marketing</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133341"/>
            <a:ext cx="3815145" cy="1701156"/>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15987" y="1133341"/>
            <a:ext cx="3815145" cy="1701156"/>
          </a:xfrm>
        </p:spPr>
      </p:pic>
      <p:sp>
        <p:nvSpPr>
          <p:cNvPr id="7" name="Rectangle 6"/>
          <p:cNvSpPr/>
          <p:nvPr/>
        </p:nvSpPr>
        <p:spPr>
          <a:xfrm>
            <a:off x="685800" y="3546884"/>
            <a:ext cx="3815145" cy="1477328"/>
          </a:xfrm>
          <a:prstGeom prst="rect">
            <a:avLst/>
          </a:prstGeom>
        </p:spPr>
        <p:txBody>
          <a:bodyPr wrap="square">
            <a:spAutoFit/>
          </a:bodyPr>
          <a:lstStyle/>
          <a:p>
            <a:pPr algn="ctr"/>
            <a:r>
              <a:rPr lang="sv-SE" dirty="0">
                <a:solidFill>
                  <a:srgbClr val="000000"/>
                </a:solidFill>
                <a:latin typeface="Adobe Garamond"/>
              </a:rPr>
              <a:t>content marketing adalah sebuah cerita,tulisan, gambar, video, apapun yang menceritakan</a:t>
            </a:r>
            <a:r>
              <a:rPr lang="sv-SE" dirty="0"/>
              <a:t/>
            </a:r>
            <a:br>
              <a:rPr lang="sv-SE" dirty="0"/>
            </a:br>
            <a:r>
              <a:rPr lang="sv-SE" dirty="0">
                <a:solidFill>
                  <a:srgbClr val="000000"/>
                </a:solidFill>
                <a:latin typeface="Adobe Garamond"/>
              </a:rPr>
              <a:t>tentang </a:t>
            </a:r>
            <a:r>
              <a:rPr lang="sv-SE" dirty="0" smtClean="0">
                <a:solidFill>
                  <a:srgbClr val="000000"/>
                </a:solidFill>
                <a:latin typeface="Adobe Garamond"/>
              </a:rPr>
              <a:t>produk / jasa </a:t>
            </a:r>
            <a:r>
              <a:rPr lang="sv-SE" dirty="0">
                <a:solidFill>
                  <a:srgbClr val="000000"/>
                </a:solidFill>
                <a:latin typeface="Adobe Garamond"/>
              </a:rPr>
              <a:t>suatu company/perusahaan.</a:t>
            </a:r>
            <a:endParaRPr lang="en-GB" dirty="0"/>
          </a:p>
        </p:txBody>
      </p:sp>
      <p:sp>
        <p:nvSpPr>
          <p:cNvPr id="8" name="Rectangle 7"/>
          <p:cNvSpPr/>
          <p:nvPr/>
        </p:nvSpPr>
        <p:spPr>
          <a:xfrm>
            <a:off x="7015987" y="3546884"/>
            <a:ext cx="3815145" cy="1754326"/>
          </a:xfrm>
          <a:prstGeom prst="rect">
            <a:avLst/>
          </a:prstGeom>
        </p:spPr>
        <p:txBody>
          <a:bodyPr wrap="square">
            <a:spAutoFit/>
          </a:bodyPr>
          <a:lstStyle/>
          <a:p>
            <a:pPr algn="ctr"/>
            <a:r>
              <a:rPr lang="en-GB" dirty="0">
                <a:solidFill>
                  <a:srgbClr val="000000"/>
                </a:solidFill>
                <a:latin typeface="Adobe Garamond"/>
              </a:rPr>
              <a:t>Big Data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teknologi</a:t>
            </a:r>
            <a:r>
              <a:rPr lang="en-GB" dirty="0">
                <a:solidFill>
                  <a:srgbClr val="000000"/>
                </a:solidFill>
                <a:latin typeface="Adobe Garamond"/>
              </a:rPr>
              <a:t> yang </a:t>
            </a:r>
            <a:r>
              <a:rPr lang="en-GB" dirty="0" err="1">
                <a:solidFill>
                  <a:srgbClr val="000000"/>
                </a:solidFill>
                <a:latin typeface="Adobe Garamond"/>
              </a:rPr>
              <a:t>mengumpulkan</a:t>
            </a:r>
            <a:r>
              <a:rPr lang="en-GB" dirty="0">
                <a:solidFill>
                  <a:srgbClr val="000000"/>
                </a:solidFill>
                <a:latin typeface="Adobe Garamond"/>
              </a:rPr>
              <a:t>, </a:t>
            </a:r>
            <a:r>
              <a:rPr lang="en-GB" dirty="0" err="1">
                <a:solidFill>
                  <a:srgbClr val="000000"/>
                </a:solidFill>
                <a:latin typeface="Adobe Garamond"/>
              </a:rPr>
              <a:t>menyaring</a:t>
            </a:r>
            <a:r>
              <a:rPr lang="en-GB" dirty="0">
                <a:solidFill>
                  <a:srgbClr val="000000"/>
                </a:solidFill>
                <a:latin typeface="Adobe Garamond"/>
              </a:rPr>
              <a:t>, </a:t>
            </a:r>
            <a:r>
              <a:rPr lang="en-GB" dirty="0" err="1">
                <a:solidFill>
                  <a:srgbClr val="000000"/>
                </a:solidFill>
                <a:latin typeface="Adobe Garamond"/>
              </a:rPr>
              <a:t>menganalisa</a:t>
            </a:r>
            <a:r>
              <a:rPr lang="en-GB" dirty="0">
                <a:solidFill>
                  <a:srgbClr val="000000"/>
                </a:solidFill>
                <a:latin typeface="Adobe Garamond"/>
              </a:rPr>
              <a:t> data </a:t>
            </a:r>
            <a:r>
              <a:rPr lang="en-GB" dirty="0" err="1">
                <a:solidFill>
                  <a:srgbClr val="000000"/>
                </a:solidFill>
                <a:latin typeface="Adobe Garamond"/>
              </a:rPr>
              <a:t>apa</a:t>
            </a:r>
            <a:r>
              <a:rPr lang="en-GB" dirty="0">
                <a:solidFill>
                  <a:srgbClr val="000000"/>
                </a:solidFill>
                <a:latin typeface="Adobe Garamond"/>
              </a:rPr>
              <a:t> </a:t>
            </a:r>
            <a:r>
              <a:rPr lang="en-GB" dirty="0" err="1">
                <a:solidFill>
                  <a:srgbClr val="000000"/>
                </a:solidFill>
                <a:latin typeface="Adobe Garamond"/>
              </a:rPr>
              <a:t>saja</a:t>
            </a:r>
            <a:r>
              <a:rPr lang="en-GB" dirty="0">
                <a:solidFill>
                  <a:srgbClr val="000000"/>
                </a:solidFill>
                <a:latin typeface="Adobe Garamond"/>
              </a:rPr>
              <a:t>. </a:t>
            </a:r>
            <a:r>
              <a:rPr lang="en-GB" dirty="0" err="1">
                <a:solidFill>
                  <a:srgbClr val="000000"/>
                </a:solidFill>
                <a:latin typeface="Adobe Garamond"/>
              </a:rPr>
              <a:t>terkait</a:t>
            </a:r>
            <a:r>
              <a:rPr lang="en-GB" dirty="0"/>
              <a:t/>
            </a:r>
            <a:br>
              <a:rPr lang="en-GB" dirty="0"/>
            </a:br>
            <a:r>
              <a:rPr lang="en-GB" dirty="0" err="1">
                <a:solidFill>
                  <a:srgbClr val="000000"/>
                </a:solidFill>
                <a:latin typeface="Adobe Garamond"/>
              </a:rPr>
              <a:t>dengan</a:t>
            </a:r>
            <a:r>
              <a:rPr lang="en-GB" dirty="0">
                <a:solidFill>
                  <a:srgbClr val="000000"/>
                </a:solidFill>
                <a:latin typeface="Adobe Garamond"/>
              </a:rPr>
              <a:t> </a:t>
            </a:r>
            <a:r>
              <a:rPr lang="en-GB" dirty="0" err="1">
                <a:solidFill>
                  <a:srgbClr val="000000"/>
                </a:solidFill>
                <a:latin typeface="Adobe Garamond"/>
              </a:rPr>
              <a:t>aktivitas</a:t>
            </a:r>
            <a:r>
              <a:rPr lang="en-GB" dirty="0">
                <a:solidFill>
                  <a:srgbClr val="000000"/>
                </a:solidFill>
                <a:latin typeface="Adobe Garamond"/>
              </a:rPr>
              <a:t> marketing, Big data </a:t>
            </a:r>
            <a:r>
              <a:rPr lang="en-GB" dirty="0" err="1">
                <a:solidFill>
                  <a:srgbClr val="000000"/>
                </a:solidFill>
                <a:latin typeface="Adobe Garamond"/>
              </a:rPr>
              <a:t>dapat</a:t>
            </a:r>
            <a:r>
              <a:rPr lang="en-GB" dirty="0">
                <a:solidFill>
                  <a:srgbClr val="000000"/>
                </a:solidFill>
                <a:latin typeface="Adobe Garamond"/>
              </a:rPr>
              <a:t> </a:t>
            </a:r>
            <a:r>
              <a:rPr lang="en-GB" dirty="0" err="1">
                <a:solidFill>
                  <a:srgbClr val="000000"/>
                </a:solidFill>
                <a:latin typeface="Adobe Garamond"/>
              </a:rPr>
              <a:t>membantu</a:t>
            </a:r>
            <a:r>
              <a:rPr lang="en-GB" dirty="0">
                <a:solidFill>
                  <a:srgbClr val="000000"/>
                </a:solidFill>
                <a:latin typeface="Adobe Garamond"/>
              </a:rPr>
              <a:t> </a:t>
            </a:r>
            <a:r>
              <a:rPr lang="en-GB" dirty="0" err="1">
                <a:solidFill>
                  <a:srgbClr val="000000"/>
                </a:solidFill>
                <a:latin typeface="Adobe Garamond"/>
              </a:rPr>
              <a:t>perusahaan</a:t>
            </a:r>
            <a:r>
              <a:rPr lang="en-GB" dirty="0">
                <a:solidFill>
                  <a:srgbClr val="000000"/>
                </a:solidFill>
                <a:latin typeface="Adobe Garamond"/>
              </a:rPr>
              <a:t> </a:t>
            </a:r>
            <a:r>
              <a:rPr lang="en-GB" dirty="0" err="1">
                <a:solidFill>
                  <a:srgbClr val="000000"/>
                </a:solidFill>
                <a:latin typeface="Adobe Garamond"/>
              </a:rPr>
              <a:t>untuk</a:t>
            </a:r>
            <a:r>
              <a:rPr lang="en-GB" dirty="0">
                <a:solidFill>
                  <a:srgbClr val="000000"/>
                </a:solidFill>
                <a:latin typeface="Adobe Garamond"/>
              </a:rPr>
              <a:t> </a:t>
            </a:r>
            <a:r>
              <a:rPr lang="en-GB" dirty="0" err="1">
                <a:solidFill>
                  <a:srgbClr val="000000"/>
                </a:solidFill>
                <a:latin typeface="Adobe Garamond"/>
              </a:rPr>
              <a:t>membuat</a:t>
            </a:r>
            <a:r>
              <a:rPr lang="en-GB" dirty="0">
                <a:solidFill>
                  <a:srgbClr val="000000"/>
                </a:solidFill>
                <a:latin typeface="Adobe Garamond"/>
              </a:rPr>
              <a:t> </a:t>
            </a:r>
            <a:r>
              <a:rPr lang="en-GB" dirty="0" err="1">
                <a:solidFill>
                  <a:srgbClr val="000000"/>
                </a:solidFill>
                <a:latin typeface="Adobe Garamond"/>
              </a:rPr>
              <a:t>suatu</a:t>
            </a:r>
            <a:r>
              <a:rPr lang="en-GB" dirty="0">
                <a:solidFill>
                  <a:srgbClr val="000000"/>
                </a:solidFill>
                <a:latin typeface="Adobe Garamond"/>
              </a:rPr>
              <a:t> </a:t>
            </a:r>
            <a:r>
              <a:rPr lang="en-GB" dirty="0" err="1">
                <a:solidFill>
                  <a:srgbClr val="000000"/>
                </a:solidFill>
                <a:latin typeface="Adobe Garamond"/>
              </a:rPr>
              <a:t>produk</a:t>
            </a:r>
            <a:r>
              <a:rPr lang="en-GB" dirty="0">
                <a:solidFill>
                  <a:srgbClr val="000000"/>
                </a:solidFill>
                <a:latin typeface="Adobe Garamond"/>
              </a:rPr>
              <a:t>/</a:t>
            </a:r>
            <a:r>
              <a:rPr lang="en-GB" dirty="0" err="1">
                <a:solidFill>
                  <a:srgbClr val="000000"/>
                </a:solidFill>
                <a:latin typeface="Adobe Garamond"/>
              </a:rPr>
              <a:t>jasa</a:t>
            </a:r>
            <a:endParaRPr lang="en-GB" dirty="0"/>
          </a:p>
        </p:txBody>
      </p:sp>
    </p:spTree>
    <p:custDataLst>
      <p:tags r:id="rId1"/>
    </p:custDataLst>
    <p:extLst>
      <p:ext uri="{BB962C8B-B14F-4D97-AF65-F5344CB8AC3E}">
        <p14:creationId xmlns:p14="http://schemas.microsoft.com/office/powerpoint/2010/main" val="1020480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85800" y="16099"/>
            <a:ext cx="10145332" cy="885422"/>
          </a:xfrm>
        </p:spPr>
        <p:txBody>
          <a:bodyPr/>
          <a:lstStyle/>
          <a:p>
            <a:pPr algn="ctr"/>
            <a:r>
              <a:rPr lang="en-GB" dirty="0" smtClean="0"/>
              <a:t>Trend digital social marketing</a:t>
            </a:r>
            <a:endParaRPr lang="en-GB"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80575" y="888642"/>
            <a:ext cx="3883042" cy="1731431"/>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00773" y="888642"/>
            <a:ext cx="3883042" cy="1731431"/>
          </a:xfrm>
        </p:spPr>
      </p:pic>
      <p:sp>
        <p:nvSpPr>
          <p:cNvPr id="10" name="Rectangle 9"/>
          <p:cNvSpPr/>
          <p:nvPr/>
        </p:nvSpPr>
        <p:spPr>
          <a:xfrm>
            <a:off x="880575" y="3099293"/>
            <a:ext cx="3883042" cy="2031325"/>
          </a:xfrm>
          <a:prstGeom prst="rect">
            <a:avLst/>
          </a:prstGeom>
        </p:spPr>
        <p:txBody>
          <a:bodyPr wrap="square">
            <a:spAutoFit/>
          </a:bodyPr>
          <a:lstStyle/>
          <a:p>
            <a:pPr algn="ctr"/>
            <a:r>
              <a:rPr lang="en-GB" dirty="0" err="1" smtClean="0">
                <a:solidFill>
                  <a:srgbClr val="000000"/>
                </a:solidFill>
                <a:latin typeface="Adobe Garamond"/>
              </a:rPr>
              <a:t>Gambar</a:t>
            </a:r>
            <a:r>
              <a:rPr lang="en-GB" dirty="0" smtClean="0">
                <a:solidFill>
                  <a:srgbClr val="000000"/>
                </a:solidFill>
                <a:latin typeface="Adobe Garamond"/>
              </a:rPr>
              <a:t> </a:t>
            </a:r>
            <a:r>
              <a:rPr lang="en-GB" dirty="0" err="1" smtClean="0">
                <a:solidFill>
                  <a:srgbClr val="000000"/>
                </a:solidFill>
                <a:latin typeface="Adobe Garamond"/>
              </a:rPr>
              <a:t>lebih</a:t>
            </a:r>
            <a:r>
              <a:rPr lang="en-GB" dirty="0" smtClean="0">
                <a:solidFill>
                  <a:srgbClr val="000000"/>
                </a:solidFill>
                <a:latin typeface="Adobe Garamond"/>
              </a:rPr>
              <a:t> </a:t>
            </a:r>
            <a:r>
              <a:rPr lang="en-GB" dirty="0" err="1" smtClean="0">
                <a:solidFill>
                  <a:srgbClr val="000000"/>
                </a:solidFill>
                <a:latin typeface="Adobe Garamond"/>
              </a:rPr>
              <a:t>ampuh</a:t>
            </a:r>
            <a:r>
              <a:rPr lang="en-GB" dirty="0" smtClean="0">
                <a:solidFill>
                  <a:srgbClr val="000000"/>
                </a:solidFill>
                <a:latin typeface="Adobe Garamond"/>
              </a:rPr>
              <a:t> </a:t>
            </a:r>
            <a:r>
              <a:rPr lang="en-GB" dirty="0" err="1" smtClean="0">
                <a:solidFill>
                  <a:srgbClr val="000000"/>
                </a:solidFill>
                <a:latin typeface="Adobe Garamond"/>
              </a:rPr>
              <a:t>ketika</a:t>
            </a:r>
            <a:r>
              <a:rPr lang="en-GB" dirty="0" smtClean="0">
                <a:solidFill>
                  <a:srgbClr val="000000"/>
                </a:solidFill>
                <a:latin typeface="Adobe Garamond"/>
              </a:rPr>
              <a:t> kata-kata. </a:t>
            </a:r>
            <a:r>
              <a:rPr lang="en-GB" dirty="0" err="1" smtClean="0">
                <a:solidFill>
                  <a:srgbClr val="000000"/>
                </a:solidFill>
                <a:latin typeface="Adobe Garamond"/>
              </a:rPr>
              <a:t>pernah</a:t>
            </a:r>
            <a:r>
              <a:rPr lang="en-GB" dirty="0" smtClean="0">
                <a:solidFill>
                  <a:srgbClr val="000000"/>
                </a:solidFill>
                <a:latin typeface="Adobe Garamond"/>
              </a:rPr>
              <a:t> </a:t>
            </a:r>
            <a:r>
              <a:rPr lang="en-GB" dirty="0" err="1" smtClean="0">
                <a:solidFill>
                  <a:srgbClr val="000000"/>
                </a:solidFill>
                <a:latin typeface="Adobe Garamond"/>
              </a:rPr>
              <a:t>dengar</a:t>
            </a:r>
            <a:r>
              <a:rPr lang="en-GB" dirty="0" smtClean="0">
                <a:solidFill>
                  <a:srgbClr val="000000"/>
                </a:solidFill>
                <a:latin typeface="Adobe Garamond"/>
              </a:rPr>
              <a:t> </a:t>
            </a:r>
            <a:r>
              <a:rPr lang="en-GB" dirty="0" err="1" smtClean="0">
                <a:solidFill>
                  <a:srgbClr val="000000"/>
                </a:solidFill>
                <a:latin typeface="Adobe Garamond"/>
              </a:rPr>
              <a:t>ungkapan</a:t>
            </a:r>
            <a:r>
              <a:rPr lang="en-GB" dirty="0" smtClean="0">
                <a:solidFill>
                  <a:srgbClr val="000000"/>
                </a:solidFill>
                <a:latin typeface="Adobe Garamond"/>
              </a:rPr>
              <a:t> 1 </a:t>
            </a:r>
            <a:r>
              <a:rPr lang="en-GB" dirty="0" err="1" smtClean="0">
                <a:solidFill>
                  <a:srgbClr val="000000"/>
                </a:solidFill>
                <a:latin typeface="Adobe Garamond"/>
              </a:rPr>
              <a:t>gambar</a:t>
            </a:r>
            <a:r>
              <a:rPr lang="en-GB" dirty="0" smtClean="0">
                <a:solidFill>
                  <a:srgbClr val="000000"/>
                </a:solidFill>
                <a:latin typeface="Adobe Garamond"/>
              </a:rPr>
              <a:t> </a:t>
            </a:r>
            <a:r>
              <a:rPr lang="en-GB" dirty="0" err="1" smtClean="0">
                <a:solidFill>
                  <a:srgbClr val="000000"/>
                </a:solidFill>
                <a:latin typeface="Adobe Garamond"/>
              </a:rPr>
              <a:t>tidak</a:t>
            </a:r>
            <a:r>
              <a:rPr lang="en-GB" dirty="0" smtClean="0">
                <a:solidFill>
                  <a:srgbClr val="000000"/>
                </a:solidFill>
                <a:latin typeface="Adobe Garamond"/>
              </a:rPr>
              <a:t> </a:t>
            </a:r>
            <a:r>
              <a:rPr lang="en-GB" dirty="0" err="1" smtClean="0">
                <a:solidFill>
                  <a:srgbClr val="000000"/>
                </a:solidFill>
                <a:latin typeface="Adobe Garamond"/>
              </a:rPr>
              <a:t>bisa</a:t>
            </a:r>
            <a:r>
              <a:rPr lang="en-GB" dirty="0" smtClean="0">
                <a:solidFill>
                  <a:srgbClr val="000000"/>
                </a:solidFill>
                <a:latin typeface="Adobe Garamond"/>
              </a:rPr>
              <a:t> </a:t>
            </a:r>
            <a:r>
              <a:rPr lang="en-GB" dirty="0" err="1" smtClean="0">
                <a:solidFill>
                  <a:srgbClr val="000000"/>
                </a:solidFill>
                <a:latin typeface="Adobe Garamond"/>
              </a:rPr>
              <a:t>digambarkan</a:t>
            </a:r>
            <a:r>
              <a:rPr lang="en-GB" dirty="0" smtClean="0">
                <a:solidFill>
                  <a:srgbClr val="000000"/>
                </a:solidFill>
                <a:latin typeface="Adobe Garamond"/>
              </a:rPr>
              <a:t> </a:t>
            </a:r>
            <a:r>
              <a:rPr lang="en-GB" dirty="0" err="1" smtClean="0">
                <a:solidFill>
                  <a:srgbClr val="000000"/>
                </a:solidFill>
                <a:latin typeface="Adobe Garamond"/>
              </a:rPr>
              <a:t>dengan</a:t>
            </a:r>
            <a:r>
              <a:rPr lang="en-GB" dirty="0" smtClean="0">
                <a:solidFill>
                  <a:srgbClr val="000000"/>
                </a:solidFill>
                <a:latin typeface="Adobe Garamond"/>
              </a:rPr>
              <a:t> 1000 kata, </a:t>
            </a:r>
            <a:r>
              <a:rPr lang="en-GB" dirty="0" err="1" smtClean="0">
                <a:solidFill>
                  <a:srgbClr val="000000"/>
                </a:solidFill>
                <a:latin typeface="Adobe Garamond"/>
              </a:rPr>
              <a:t>untuk</a:t>
            </a:r>
            <a:r>
              <a:rPr lang="en-GB" dirty="0" smtClean="0">
                <a:solidFill>
                  <a:srgbClr val="000000"/>
                </a:solidFill>
                <a:latin typeface="Adobe Garamond"/>
              </a:rPr>
              <a:t> </a:t>
            </a:r>
            <a:r>
              <a:rPr lang="en-GB" dirty="0" err="1" smtClean="0">
                <a:solidFill>
                  <a:srgbClr val="000000"/>
                </a:solidFill>
                <a:latin typeface="Adobe Garamond"/>
              </a:rPr>
              <a:t>memancing</a:t>
            </a:r>
            <a:r>
              <a:rPr lang="en-GB" dirty="0" smtClean="0">
                <a:solidFill>
                  <a:srgbClr val="000000"/>
                </a:solidFill>
                <a:latin typeface="Adobe Garamond"/>
              </a:rPr>
              <a:t> </a:t>
            </a:r>
            <a:r>
              <a:rPr lang="en-GB" dirty="0" err="1" smtClean="0">
                <a:solidFill>
                  <a:srgbClr val="000000"/>
                </a:solidFill>
                <a:latin typeface="Adobe Garamond"/>
              </a:rPr>
              <a:t>keterlibatan</a:t>
            </a:r>
            <a:r>
              <a:rPr lang="en-GB" dirty="0" smtClean="0">
                <a:solidFill>
                  <a:srgbClr val="000000"/>
                </a:solidFill>
                <a:latin typeface="Adobe Garamond"/>
              </a:rPr>
              <a:t> </a:t>
            </a:r>
            <a:r>
              <a:rPr lang="en-GB" dirty="0" err="1" smtClean="0">
                <a:solidFill>
                  <a:srgbClr val="000000"/>
                </a:solidFill>
                <a:latin typeface="Adobe Garamond"/>
              </a:rPr>
              <a:t>aktivitas</a:t>
            </a:r>
            <a:r>
              <a:rPr lang="en-GB" dirty="0" smtClean="0">
                <a:solidFill>
                  <a:srgbClr val="000000"/>
                </a:solidFill>
                <a:latin typeface="Adobe Garamond"/>
              </a:rPr>
              <a:t>, </a:t>
            </a:r>
            <a:r>
              <a:rPr lang="en-GB" dirty="0" err="1" smtClean="0">
                <a:solidFill>
                  <a:srgbClr val="000000"/>
                </a:solidFill>
                <a:latin typeface="Adobe Garamond"/>
              </a:rPr>
              <a:t>gambar</a:t>
            </a:r>
            <a:r>
              <a:rPr lang="en-GB" dirty="0" smtClean="0">
                <a:solidFill>
                  <a:srgbClr val="000000"/>
                </a:solidFill>
                <a:latin typeface="Adobe Garamond"/>
              </a:rPr>
              <a:t> </a:t>
            </a:r>
            <a:r>
              <a:rPr lang="en-GB" dirty="0" err="1" smtClean="0">
                <a:solidFill>
                  <a:srgbClr val="000000"/>
                </a:solidFill>
                <a:latin typeface="Adobe Garamond"/>
              </a:rPr>
              <a:t>memang</a:t>
            </a:r>
            <a:r>
              <a:rPr lang="en-GB" dirty="0" smtClean="0">
                <a:solidFill>
                  <a:srgbClr val="000000"/>
                </a:solidFill>
                <a:latin typeface="Adobe Garamond"/>
              </a:rPr>
              <a:t> </a:t>
            </a:r>
            <a:r>
              <a:rPr lang="en-GB" dirty="0" err="1" smtClean="0">
                <a:solidFill>
                  <a:srgbClr val="000000"/>
                </a:solidFill>
                <a:latin typeface="Adobe Garamond"/>
              </a:rPr>
              <a:t>lebih</a:t>
            </a:r>
            <a:r>
              <a:rPr lang="en-GB" dirty="0" smtClean="0">
                <a:solidFill>
                  <a:srgbClr val="000000"/>
                </a:solidFill>
                <a:latin typeface="Adobe Garamond"/>
              </a:rPr>
              <a:t> </a:t>
            </a:r>
            <a:r>
              <a:rPr lang="en-GB" dirty="0" err="1" smtClean="0">
                <a:solidFill>
                  <a:srgbClr val="000000"/>
                </a:solidFill>
                <a:latin typeface="Adobe Garamond"/>
              </a:rPr>
              <a:t>menarik</a:t>
            </a:r>
            <a:r>
              <a:rPr lang="en-GB" dirty="0" smtClean="0">
                <a:solidFill>
                  <a:srgbClr val="000000"/>
                </a:solidFill>
                <a:latin typeface="Adobe Garamond"/>
              </a:rPr>
              <a:t> </a:t>
            </a:r>
            <a:r>
              <a:rPr lang="en-GB" dirty="0" err="1" smtClean="0">
                <a:solidFill>
                  <a:srgbClr val="000000"/>
                </a:solidFill>
                <a:latin typeface="Adobe Garamond"/>
              </a:rPr>
              <a:t>dibandigkan</a:t>
            </a:r>
            <a:r>
              <a:rPr lang="en-GB" dirty="0" smtClean="0">
                <a:solidFill>
                  <a:srgbClr val="000000"/>
                </a:solidFill>
                <a:latin typeface="Adobe Garamond"/>
              </a:rPr>
              <a:t> </a:t>
            </a:r>
            <a:r>
              <a:rPr lang="en-GB" dirty="0" err="1" smtClean="0">
                <a:solidFill>
                  <a:srgbClr val="000000"/>
                </a:solidFill>
                <a:latin typeface="Adobe Garamond"/>
              </a:rPr>
              <a:t>dengan</a:t>
            </a:r>
            <a:r>
              <a:rPr lang="en-GB" dirty="0" smtClean="0">
                <a:solidFill>
                  <a:srgbClr val="000000"/>
                </a:solidFill>
                <a:latin typeface="Adobe Garamond"/>
              </a:rPr>
              <a:t> kata-kata.</a:t>
            </a:r>
            <a:endParaRPr lang="en-GB" dirty="0"/>
          </a:p>
        </p:txBody>
      </p:sp>
      <p:sp>
        <p:nvSpPr>
          <p:cNvPr id="11" name="Rectangle 10"/>
          <p:cNvSpPr/>
          <p:nvPr/>
        </p:nvSpPr>
        <p:spPr>
          <a:xfrm>
            <a:off x="6900772" y="3105835"/>
            <a:ext cx="3883043" cy="923330"/>
          </a:xfrm>
          <a:prstGeom prst="rect">
            <a:avLst/>
          </a:prstGeom>
        </p:spPr>
        <p:txBody>
          <a:bodyPr wrap="square">
            <a:spAutoFit/>
          </a:bodyPr>
          <a:lstStyle/>
          <a:p>
            <a:pPr algn="ctr"/>
            <a:r>
              <a:rPr lang="en-GB" dirty="0">
                <a:solidFill>
                  <a:srgbClr val="000000"/>
                </a:solidFill>
                <a:latin typeface="Adobe Garamond"/>
              </a:rPr>
              <a:t>Social </a:t>
            </a:r>
            <a:r>
              <a:rPr lang="en-GB" dirty="0" err="1">
                <a:solidFill>
                  <a:srgbClr val="000000"/>
                </a:solidFill>
                <a:latin typeface="Adobe Garamond"/>
              </a:rPr>
              <a:t>entreprise</a:t>
            </a:r>
            <a:r>
              <a:rPr lang="en-GB" dirty="0">
                <a:solidFill>
                  <a:srgbClr val="000000"/>
                </a:solidFill>
                <a:latin typeface="Adobe Garamond"/>
              </a:rPr>
              <a:t>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aktivitas</a:t>
            </a:r>
            <a:r>
              <a:rPr lang="en-GB" dirty="0">
                <a:solidFill>
                  <a:srgbClr val="000000"/>
                </a:solidFill>
                <a:latin typeface="Adobe Garamond"/>
              </a:rPr>
              <a:t> </a:t>
            </a:r>
            <a:r>
              <a:rPr lang="en-GB" dirty="0" err="1">
                <a:solidFill>
                  <a:srgbClr val="000000"/>
                </a:solidFill>
                <a:latin typeface="Adobe Garamond"/>
              </a:rPr>
              <a:t>sosial</a:t>
            </a:r>
            <a:r>
              <a:rPr lang="en-GB" dirty="0">
                <a:solidFill>
                  <a:srgbClr val="000000"/>
                </a:solidFill>
                <a:latin typeface="Adobe Garamond"/>
              </a:rPr>
              <a:t> yang </a:t>
            </a:r>
            <a:r>
              <a:rPr lang="en-GB" dirty="0" err="1">
                <a:solidFill>
                  <a:srgbClr val="000000"/>
                </a:solidFill>
                <a:latin typeface="Adobe Garamond"/>
              </a:rPr>
              <a:t>memberikan</a:t>
            </a:r>
            <a:r>
              <a:rPr lang="en-GB" dirty="0">
                <a:solidFill>
                  <a:srgbClr val="000000"/>
                </a:solidFill>
                <a:latin typeface="Adobe Garamond"/>
              </a:rPr>
              <a:t> `value`/</a:t>
            </a:r>
            <a:r>
              <a:rPr lang="en-GB" dirty="0" err="1">
                <a:solidFill>
                  <a:srgbClr val="000000"/>
                </a:solidFill>
                <a:latin typeface="Adobe Garamond"/>
              </a:rPr>
              <a:t>nilai</a:t>
            </a:r>
            <a:r>
              <a:rPr lang="en-GB" dirty="0">
                <a:solidFill>
                  <a:srgbClr val="000000"/>
                </a:solidFill>
                <a:latin typeface="Adobe Garamond"/>
              </a:rPr>
              <a:t> </a:t>
            </a:r>
            <a:r>
              <a:rPr lang="en-GB" dirty="0" err="1">
                <a:solidFill>
                  <a:srgbClr val="000000"/>
                </a:solidFill>
                <a:latin typeface="Adobe Garamond"/>
              </a:rPr>
              <a:t>bagi</a:t>
            </a:r>
            <a:r>
              <a:rPr lang="en-GB" dirty="0">
                <a:solidFill>
                  <a:srgbClr val="000000"/>
                </a:solidFill>
                <a:latin typeface="Adobe Garamond"/>
              </a:rPr>
              <a:t> </a:t>
            </a:r>
            <a:r>
              <a:rPr lang="en-GB" dirty="0" err="1">
                <a:solidFill>
                  <a:srgbClr val="000000"/>
                </a:solidFill>
                <a:latin typeface="Adobe Garamond"/>
              </a:rPr>
              <a:t>masyarakat</a:t>
            </a:r>
            <a:r>
              <a:rPr lang="en-GB" dirty="0">
                <a:solidFill>
                  <a:srgbClr val="000000"/>
                </a:solidFill>
                <a:latin typeface="Adobe Garamond"/>
              </a:rPr>
              <a:t> </a:t>
            </a:r>
            <a:r>
              <a:rPr lang="en-GB" dirty="0" err="1">
                <a:solidFill>
                  <a:srgbClr val="000000"/>
                </a:solidFill>
                <a:latin typeface="Adobe Garamond"/>
              </a:rPr>
              <a:t>sekitar</a:t>
            </a:r>
            <a:r>
              <a:rPr lang="en-GB" dirty="0">
                <a:solidFill>
                  <a:srgbClr val="000000"/>
                </a:solidFill>
                <a:latin typeface="Adobe Garamond"/>
              </a:rPr>
              <a:t>. </a:t>
            </a:r>
            <a:endParaRPr lang="en-GB" dirty="0"/>
          </a:p>
        </p:txBody>
      </p:sp>
    </p:spTree>
    <p:custDataLst>
      <p:tags r:id="rId1"/>
    </p:custDataLst>
    <p:extLst>
      <p:ext uri="{BB962C8B-B14F-4D97-AF65-F5344CB8AC3E}">
        <p14:creationId xmlns:p14="http://schemas.microsoft.com/office/powerpoint/2010/main" val="181135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5800" y="16099"/>
            <a:ext cx="10145332" cy="885422"/>
          </a:xfrm>
        </p:spPr>
        <p:txBody>
          <a:bodyPr/>
          <a:lstStyle/>
          <a:p>
            <a:pPr algn="ctr"/>
            <a:r>
              <a:rPr lang="en-GB" dirty="0" smtClean="0"/>
              <a:t>Trend digital social marketing</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9904" y="824246"/>
            <a:ext cx="3928111" cy="1751527"/>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38926" y="824245"/>
            <a:ext cx="3928111" cy="1751527"/>
          </a:xfrm>
        </p:spPr>
      </p:pic>
      <p:sp>
        <p:nvSpPr>
          <p:cNvPr id="7" name="Rectangle 6"/>
          <p:cNvSpPr/>
          <p:nvPr/>
        </p:nvSpPr>
        <p:spPr>
          <a:xfrm>
            <a:off x="809904" y="2864097"/>
            <a:ext cx="3928111" cy="2308324"/>
          </a:xfrm>
          <a:prstGeom prst="rect">
            <a:avLst/>
          </a:prstGeom>
        </p:spPr>
        <p:txBody>
          <a:bodyPr wrap="square">
            <a:spAutoFit/>
          </a:bodyPr>
          <a:lstStyle/>
          <a:p>
            <a:pPr algn="ctr"/>
            <a:r>
              <a:rPr lang="en-GB" dirty="0" err="1">
                <a:solidFill>
                  <a:srgbClr val="000000"/>
                </a:solidFill>
                <a:latin typeface="Adobe Garamond"/>
              </a:rPr>
              <a:t>penggunaan</a:t>
            </a:r>
            <a:r>
              <a:rPr lang="en-GB" dirty="0">
                <a:solidFill>
                  <a:srgbClr val="000000"/>
                </a:solidFill>
                <a:latin typeface="Adobe Garamond"/>
              </a:rPr>
              <a:t> </a:t>
            </a:r>
            <a:r>
              <a:rPr lang="en-GB" dirty="0" err="1">
                <a:solidFill>
                  <a:srgbClr val="000000"/>
                </a:solidFill>
                <a:latin typeface="Adobe Garamond"/>
              </a:rPr>
              <a:t>sumber</a:t>
            </a:r>
            <a:r>
              <a:rPr lang="en-GB" dirty="0">
                <a:solidFill>
                  <a:srgbClr val="000000"/>
                </a:solidFill>
                <a:latin typeface="Adobe Garamond"/>
              </a:rPr>
              <a:t> </a:t>
            </a:r>
            <a:r>
              <a:rPr lang="en-GB" dirty="0" err="1">
                <a:solidFill>
                  <a:srgbClr val="000000"/>
                </a:solidFill>
                <a:latin typeface="Adobe Garamond"/>
              </a:rPr>
              <a:t>daya</a:t>
            </a:r>
            <a:r>
              <a:rPr lang="en-GB" dirty="0">
                <a:solidFill>
                  <a:srgbClr val="000000"/>
                </a:solidFill>
                <a:latin typeface="Adobe Garamond"/>
              </a:rPr>
              <a:t> </a:t>
            </a:r>
            <a:r>
              <a:rPr lang="en-GB" dirty="0" err="1">
                <a:solidFill>
                  <a:srgbClr val="000000"/>
                </a:solidFill>
                <a:latin typeface="Adobe Garamond"/>
              </a:rPr>
              <a:t>diluar</a:t>
            </a:r>
            <a:r>
              <a:rPr lang="en-GB" dirty="0">
                <a:solidFill>
                  <a:srgbClr val="000000"/>
                </a:solidFill>
                <a:latin typeface="Adobe Garamond"/>
              </a:rPr>
              <a:t> asset </a:t>
            </a:r>
            <a:r>
              <a:rPr lang="en-GB" dirty="0" err="1">
                <a:solidFill>
                  <a:srgbClr val="000000"/>
                </a:solidFill>
                <a:latin typeface="Adobe Garamond"/>
              </a:rPr>
              <a:t>perusahaan</a:t>
            </a:r>
            <a:r>
              <a:rPr lang="en-GB" dirty="0">
                <a:solidFill>
                  <a:srgbClr val="000000"/>
                </a:solidFill>
                <a:latin typeface="Adobe Garamond"/>
              </a:rPr>
              <a:t>/</a:t>
            </a:r>
            <a:r>
              <a:rPr lang="en-GB" dirty="0" err="1">
                <a:solidFill>
                  <a:srgbClr val="000000"/>
                </a:solidFill>
                <a:latin typeface="Adobe Garamond"/>
              </a:rPr>
              <a:t>kantor</a:t>
            </a:r>
            <a:r>
              <a:rPr lang="en-GB" dirty="0">
                <a:solidFill>
                  <a:srgbClr val="000000"/>
                </a:solidFill>
                <a:latin typeface="Adobe Garamond"/>
              </a:rPr>
              <a:t> </a:t>
            </a:r>
            <a:r>
              <a:rPr lang="en-GB" dirty="0" err="1">
                <a:solidFill>
                  <a:srgbClr val="000000"/>
                </a:solidFill>
                <a:latin typeface="Adobe Garamond"/>
              </a:rPr>
              <a:t>dikenal</a:t>
            </a:r>
            <a:r>
              <a:rPr lang="en-GB" dirty="0">
                <a:solidFill>
                  <a:srgbClr val="000000"/>
                </a:solidFill>
                <a:latin typeface="Adobe Garamond"/>
              </a:rPr>
              <a:t> </a:t>
            </a:r>
            <a:r>
              <a:rPr lang="en-GB" dirty="0" err="1">
                <a:solidFill>
                  <a:srgbClr val="000000"/>
                </a:solidFill>
                <a:latin typeface="Adobe Garamond"/>
              </a:rPr>
              <a:t>dengan</a:t>
            </a:r>
            <a:r>
              <a:rPr lang="en-GB" dirty="0">
                <a:solidFill>
                  <a:srgbClr val="000000"/>
                </a:solidFill>
                <a:latin typeface="Adobe Garamond"/>
              </a:rPr>
              <a:t> outsourcing, outsourcing </a:t>
            </a:r>
            <a:r>
              <a:rPr lang="en-GB" dirty="0" err="1">
                <a:solidFill>
                  <a:srgbClr val="000000"/>
                </a:solidFill>
                <a:latin typeface="Adobe Garamond"/>
              </a:rPr>
              <a:t>dalam</a:t>
            </a:r>
            <a:r>
              <a:rPr lang="en-GB" dirty="0">
                <a:solidFill>
                  <a:srgbClr val="000000"/>
                </a:solidFill>
                <a:latin typeface="Adobe Garamond"/>
              </a:rPr>
              <a:t> </a:t>
            </a:r>
            <a:r>
              <a:rPr lang="en-GB" dirty="0" err="1">
                <a:solidFill>
                  <a:srgbClr val="000000"/>
                </a:solidFill>
                <a:latin typeface="Adobe Garamond"/>
              </a:rPr>
              <a:t>ranah</a:t>
            </a:r>
            <a:r>
              <a:rPr lang="en-GB" dirty="0">
                <a:solidFill>
                  <a:srgbClr val="000000"/>
                </a:solidFill>
                <a:latin typeface="Adobe Garamond"/>
              </a:rPr>
              <a:t> digital, </a:t>
            </a:r>
            <a:r>
              <a:rPr lang="en-GB" dirty="0" err="1">
                <a:solidFill>
                  <a:srgbClr val="000000"/>
                </a:solidFill>
                <a:latin typeface="Adobe Garamond"/>
              </a:rPr>
              <a:t>kemudian</a:t>
            </a:r>
            <a:r>
              <a:rPr lang="en-GB" dirty="0">
                <a:solidFill>
                  <a:srgbClr val="000000"/>
                </a:solidFill>
                <a:latin typeface="Adobe Garamond"/>
              </a:rPr>
              <a:t> </a:t>
            </a:r>
            <a:r>
              <a:rPr lang="en-GB" dirty="0" err="1">
                <a:solidFill>
                  <a:srgbClr val="000000"/>
                </a:solidFill>
                <a:latin typeface="Adobe Garamond"/>
              </a:rPr>
              <a:t>berkembang</a:t>
            </a:r>
            <a:r>
              <a:rPr lang="en-GB" dirty="0">
                <a:solidFill>
                  <a:srgbClr val="000000"/>
                </a:solidFill>
                <a:latin typeface="Adobe Garamond"/>
              </a:rPr>
              <a:t> </a:t>
            </a:r>
            <a:r>
              <a:rPr lang="en-GB" dirty="0" err="1">
                <a:solidFill>
                  <a:srgbClr val="000000"/>
                </a:solidFill>
                <a:latin typeface="Adobe Garamond"/>
              </a:rPr>
              <a:t>menjadi</a:t>
            </a:r>
            <a:r>
              <a:rPr lang="en-GB" dirty="0">
                <a:solidFill>
                  <a:srgbClr val="000000"/>
                </a:solidFill>
                <a:latin typeface="Adobe Garamond"/>
              </a:rPr>
              <a:t> crowdsourcing </a:t>
            </a:r>
            <a:r>
              <a:rPr lang="en-GB" dirty="0" err="1">
                <a:solidFill>
                  <a:srgbClr val="000000"/>
                </a:solidFill>
                <a:latin typeface="Adobe Garamond"/>
              </a:rPr>
              <a:t>yaitu</a:t>
            </a:r>
            <a:r>
              <a:rPr lang="en-GB" dirty="0">
                <a:solidFill>
                  <a:srgbClr val="000000"/>
                </a:solidFill>
                <a:latin typeface="Adobe Garamond"/>
              </a:rPr>
              <a:t> </a:t>
            </a:r>
            <a:r>
              <a:rPr lang="en-GB" dirty="0" err="1">
                <a:solidFill>
                  <a:srgbClr val="000000"/>
                </a:solidFill>
                <a:latin typeface="Adobe Garamond"/>
              </a:rPr>
              <a:t>aktivitas</a:t>
            </a:r>
            <a:r>
              <a:rPr lang="en-GB" dirty="0">
                <a:solidFill>
                  <a:srgbClr val="000000"/>
                </a:solidFill>
                <a:latin typeface="Adobe Garamond"/>
              </a:rPr>
              <a:t> project </a:t>
            </a:r>
            <a:r>
              <a:rPr lang="en-GB" dirty="0" err="1">
                <a:solidFill>
                  <a:srgbClr val="000000"/>
                </a:solidFill>
                <a:latin typeface="Adobe Garamond"/>
              </a:rPr>
              <a:t>dilakukan</a:t>
            </a:r>
            <a:r>
              <a:rPr lang="en-GB" dirty="0">
                <a:solidFill>
                  <a:srgbClr val="000000"/>
                </a:solidFill>
                <a:latin typeface="Adobe Garamond"/>
              </a:rPr>
              <a:t> </a:t>
            </a:r>
            <a:r>
              <a:rPr lang="en-GB" dirty="0" err="1">
                <a:solidFill>
                  <a:srgbClr val="000000"/>
                </a:solidFill>
                <a:latin typeface="Adobe Garamond"/>
              </a:rPr>
              <a:t>oleh</a:t>
            </a:r>
            <a:r>
              <a:rPr lang="en-GB" dirty="0">
                <a:solidFill>
                  <a:srgbClr val="000000"/>
                </a:solidFill>
                <a:latin typeface="Adobe Garamond"/>
              </a:rPr>
              <a:t> orang-orang </a:t>
            </a:r>
            <a:r>
              <a:rPr lang="en-GB" dirty="0" err="1">
                <a:solidFill>
                  <a:srgbClr val="000000"/>
                </a:solidFill>
                <a:latin typeface="Adobe Garamond"/>
              </a:rPr>
              <a:t>dari</a:t>
            </a:r>
            <a:r>
              <a:rPr lang="en-GB" dirty="0">
                <a:solidFill>
                  <a:srgbClr val="000000"/>
                </a:solidFill>
                <a:latin typeface="Adobe Garamond"/>
              </a:rPr>
              <a:t> </a:t>
            </a:r>
            <a:r>
              <a:rPr lang="en-GB" dirty="0" err="1">
                <a:solidFill>
                  <a:srgbClr val="000000"/>
                </a:solidFill>
                <a:latin typeface="Adobe Garamond"/>
              </a:rPr>
              <a:t>berbagai</a:t>
            </a:r>
            <a:r>
              <a:rPr lang="en-GB" dirty="0">
                <a:solidFill>
                  <a:srgbClr val="000000"/>
                </a:solidFill>
                <a:latin typeface="Adobe Garamond"/>
              </a:rPr>
              <a:t> </a:t>
            </a:r>
            <a:r>
              <a:rPr lang="en-GB" dirty="0" err="1">
                <a:solidFill>
                  <a:srgbClr val="000000"/>
                </a:solidFill>
                <a:latin typeface="Adobe Garamond"/>
              </a:rPr>
              <a:t>tempat</a:t>
            </a:r>
            <a:r>
              <a:rPr lang="en-GB" dirty="0">
                <a:solidFill>
                  <a:srgbClr val="000000"/>
                </a:solidFill>
                <a:latin typeface="Adobe Garamond"/>
              </a:rPr>
              <a:t> </a:t>
            </a:r>
            <a:r>
              <a:rPr lang="en-GB" dirty="0" err="1">
                <a:solidFill>
                  <a:srgbClr val="000000"/>
                </a:solidFill>
                <a:latin typeface="Adobe Garamond"/>
              </a:rPr>
              <a:t>penjuru</a:t>
            </a:r>
            <a:r>
              <a:rPr lang="en-GB" dirty="0">
                <a:solidFill>
                  <a:srgbClr val="000000"/>
                </a:solidFill>
                <a:latin typeface="Adobe Garamond"/>
              </a:rPr>
              <a:t> </a:t>
            </a:r>
            <a:r>
              <a:rPr lang="en-GB" dirty="0" err="1">
                <a:solidFill>
                  <a:srgbClr val="000000"/>
                </a:solidFill>
                <a:latin typeface="Adobe Garamond"/>
              </a:rPr>
              <a:t>dunia</a:t>
            </a:r>
            <a:r>
              <a:rPr lang="en-GB" dirty="0">
                <a:solidFill>
                  <a:srgbClr val="000000"/>
                </a:solidFill>
                <a:latin typeface="Adobe Garamond"/>
              </a:rPr>
              <a:t>.</a:t>
            </a:r>
            <a:endParaRPr lang="en-GB" dirty="0"/>
          </a:p>
        </p:txBody>
      </p:sp>
      <p:sp>
        <p:nvSpPr>
          <p:cNvPr id="8" name="Rectangle 7"/>
          <p:cNvSpPr/>
          <p:nvPr/>
        </p:nvSpPr>
        <p:spPr>
          <a:xfrm>
            <a:off x="6838925" y="2864097"/>
            <a:ext cx="3928111" cy="2862322"/>
          </a:xfrm>
          <a:prstGeom prst="rect">
            <a:avLst/>
          </a:prstGeom>
        </p:spPr>
        <p:txBody>
          <a:bodyPr wrap="square">
            <a:spAutoFit/>
          </a:bodyPr>
          <a:lstStyle/>
          <a:p>
            <a:pPr algn="ctr"/>
            <a:r>
              <a:rPr lang="en-GB" dirty="0">
                <a:solidFill>
                  <a:srgbClr val="000000"/>
                </a:solidFill>
                <a:latin typeface="Adobe Garamond"/>
              </a:rPr>
              <a:t>location based advertising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kegiatan</a:t>
            </a:r>
            <a:r>
              <a:rPr lang="en-GB" dirty="0">
                <a:solidFill>
                  <a:srgbClr val="000000"/>
                </a:solidFill>
                <a:latin typeface="Adobe Garamond"/>
              </a:rPr>
              <a:t> advertising </a:t>
            </a:r>
            <a:r>
              <a:rPr lang="en-GB" dirty="0" err="1">
                <a:solidFill>
                  <a:srgbClr val="000000"/>
                </a:solidFill>
                <a:latin typeface="Adobe Garamond"/>
              </a:rPr>
              <a:t>berdasarkan</a:t>
            </a:r>
            <a:r>
              <a:rPr lang="en-GB" dirty="0">
                <a:solidFill>
                  <a:srgbClr val="000000"/>
                </a:solidFill>
                <a:latin typeface="Adobe Garamond"/>
              </a:rPr>
              <a:t> </a:t>
            </a:r>
            <a:r>
              <a:rPr lang="en-GB" dirty="0" err="1">
                <a:solidFill>
                  <a:srgbClr val="000000"/>
                </a:solidFill>
                <a:latin typeface="Adobe Garamond"/>
              </a:rPr>
              <a:t>lokasi</a:t>
            </a:r>
            <a:r>
              <a:rPr lang="en-GB" dirty="0">
                <a:solidFill>
                  <a:srgbClr val="000000"/>
                </a:solidFill>
                <a:latin typeface="Adobe Garamond"/>
              </a:rPr>
              <a:t> audience,</a:t>
            </a:r>
            <a:r>
              <a:rPr lang="en-GB" dirty="0"/>
              <a:t/>
            </a:r>
            <a:br>
              <a:rPr lang="en-GB" dirty="0"/>
            </a:br>
            <a:r>
              <a:rPr lang="en-GB" dirty="0" err="1">
                <a:solidFill>
                  <a:srgbClr val="000000"/>
                </a:solidFill>
                <a:latin typeface="Adobe Garamond"/>
              </a:rPr>
              <a:t>ditahun</a:t>
            </a:r>
            <a:r>
              <a:rPr lang="en-GB" dirty="0">
                <a:solidFill>
                  <a:srgbClr val="000000"/>
                </a:solidFill>
                <a:latin typeface="Adobe Garamond"/>
              </a:rPr>
              <a:t> 2014, </a:t>
            </a:r>
            <a:r>
              <a:rPr lang="en-GB" dirty="0" err="1">
                <a:solidFill>
                  <a:srgbClr val="000000"/>
                </a:solidFill>
                <a:latin typeface="Adobe Garamond"/>
              </a:rPr>
              <a:t>diperkirakan</a:t>
            </a:r>
            <a:r>
              <a:rPr lang="en-GB" dirty="0">
                <a:solidFill>
                  <a:srgbClr val="000000"/>
                </a:solidFill>
                <a:latin typeface="Adobe Garamond"/>
              </a:rPr>
              <a:t> </a:t>
            </a:r>
            <a:r>
              <a:rPr lang="en-GB" dirty="0" err="1">
                <a:solidFill>
                  <a:srgbClr val="000000"/>
                </a:solidFill>
                <a:latin typeface="Adobe Garamond"/>
              </a:rPr>
              <a:t>keterlibatan</a:t>
            </a:r>
            <a:r>
              <a:rPr lang="en-GB" dirty="0">
                <a:solidFill>
                  <a:srgbClr val="000000"/>
                </a:solidFill>
                <a:latin typeface="Adobe Garamond"/>
              </a:rPr>
              <a:t> </a:t>
            </a:r>
            <a:r>
              <a:rPr lang="en-GB" dirty="0" err="1">
                <a:solidFill>
                  <a:srgbClr val="000000"/>
                </a:solidFill>
                <a:latin typeface="Adobe Garamond"/>
              </a:rPr>
              <a:t>pelanggan</a:t>
            </a:r>
            <a:r>
              <a:rPr lang="en-GB" dirty="0">
                <a:solidFill>
                  <a:srgbClr val="000000"/>
                </a:solidFill>
                <a:latin typeface="Adobe Garamond"/>
              </a:rPr>
              <a:t> </a:t>
            </a:r>
            <a:r>
              <a:rPr lang="en-GB" dirty="0" err="1">
                <a:solidFill>
                  <a:srgbClr val="000000"/>
                </a:solidFill>
                <a:latin typeface="Adobe Garamond"/>
              </a:rPr>
              <a:t>terhadap</a:t>
            </a:r>
            <a:r>
              <a:rPr lang="en-GB" dirty="0">
                <a:solidFill>
                  <a:srgbClr val="000000"/>
                </a:solidFill>
                <a:latin typeface="Adobe Garamond"/>
              </a:rPr>
              <a:t> brand/</a:t>
            </a:r>
            <a:r>
              <a:rPr lang="en-GB" dirty="0" err="1">
                <a:solidFill>
                  <a:srgbClr val="000000"/>
                </a:solidFill>
                <a:latin typeface="Adobe Garamond"/>
              </a:rPr>
              <a:t>produk</a:t>
            </a:r>
            <a:r>
              <a:rPr lang="en-GB" dirty="0">
                <a:solidFill>
                  <a:srgbClr val="000000"/>
                </a:solidFill>
                <a:latin typeface="Adobe Garamond"/>
              </a:rPr>
              <a:t> </a:t>
            </a:r>
            <a:r>
              <a:rPr lang="en-GB" dirty="0" err="1">
                <a:solidFill>
                  <a:srgbClr val="000000"/>
                </a:solidFill>
                <a:latin typeface="Adobe Garamond"/>
              </a:rPr>
              <a:t>secara</a:t>
            </a:r>
            <a:r>
              <a:rPr lang="en-GB" dirty="0">
                <a:solidFill>
                  <a:srgbClr val="000000"/>
                </a:solidFill>
                <a:latin typeface="Adobe Garamond"/>
              </a:rPr>
              <a:t> </a:t>
            </a:r>
            <a:r>
              <a:rPr lang="en-GB" dirty="0" err="1">
                <a:solidFill>
                  <a:srgbClr val="000000"/>
                </a:solidFill>
                <a:latin typeface="Adobe Garamond"/>
              </a:rPr>
              <a:t>seketika</a:t>
            </a:r>
            <a:r>
              <a:rPr lang="en-GB" dirty="0">
                <a:solidFill>
                  <a:srgbClr val="000000"/>
                </a:solidFill>
                <a:latin typeface="Adobe Garamond"/>
              </a:rPr>
              <a:t>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suatu</a:t>
            </a:r>
            <a:r>
              <a:rPr lang="en-GB" dirty="0">
                <a:solidFill>
                  <a:srgbClr val="000000"/>
                </a:solidFill>
                <a:latin typeface="Adobe Garamond"/>
              </a:rPr>
              <a:t> </a:t>
            </a:r>
            <a:r>
              <a:rPr lang="en-GB" dirty="0" err="1">
                <a:solidFill>
                  <a:srgbClr val="000000"/>
                </a:solidFill>
                <a:latin typeface="Adobe Garamond"/>
              </a:rPr>
              <a:t>tempat</a:t>
            </a:r>
            <a:r>
              <a:rPr lang="en-GB" dirty="0">
                <a:solidFill>
                  <a:srgbClr val="000000"/>
                </a:solidFill>
                <a:latin typeface="Adobe Garamond"/>
              </a:rPr>
              <a:t> </a:t>
            </a:r>
            <a:r>
              <a:rPr lang="en-GB" dirty="0" err="1">
                <a:solidFill>
                  <a:srgbClr val="000000"/>
                </a:solidFill>
                <a:latin typeface="Adobe Garamond"/>
              </a:rPr>
              <a:t>lokasi</a:t>
            </a:r>
            <a:r>
              <a:rPr lang="en-GB" dirty="0">
                <a:solidFill>
                  <a:srgbClr val="000000"/>
                </a:solidFill>
                <a:latin typeface="Adobe Garamond"/>
              </a:rPr>
              <a:t>,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meningkat</a:t>
            </a:r>
            <a:r>
              <a:rPr lang="en-GB" dirty="0">
                <a:solidFill>
                  <a:srgbClr val="000000"/>
                </a:solidFill>
                <a:latin typeface="Adobe Garamond"/>
              </a:rPr>
              <a:t>. </a:t>
            </a:r>
            <a:r>
              <a:rPr lang="en-GB" dirty="0" err="1">
                <a:solidFill>
                  <a:srgbClr val="000000"/>
                </a:solidFill>
                <a:latin typeface="Adobe Garamond"/>
              </a:rPr>
              <a:t>Waze</a:t>
            </a:r>
            <a:r>
              <a:rPr lang="en-GB" dirty="0">
                <a:solidFill>
                  <a:srgbClr val="000000"/>
                </a:solidFill>
                <a:latin typeface="Adobe Garamond"/>
              </a:rPr>
              <a:t> </a:t>
            </a:r>
            <a:r>
              <a:rPr lang="en-GB" dirty="0" err="1">
                <a:solidFill>
                  <a:srgbClr val="000000"/>
                </a:solidFill>
                <a:latin typeface="Adobe Garamond"/>
              </a:rPr>
              <a:t>dan</a:t>
            </a:r>
            <a:r>
              <a:rPr lang="en-GB" dirty="0">
                <a:solidFill>
                  <a:srgbClr val="000000"/>
                </a:solidFill>
                <a:latin typeface="Adobe Garamond"/>
              </a:rPr>
              <a:t> Foursquare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contoh</a:t>
            </a:r>
            <a:r>
              <a:rPr lang="en-GB" dirty="0">
                <a:solidFill>
                  <a:srgbClr val="000000"/>
                </a:solidFill>
                <a:latin typeface="Adobe Garamond"/>
              </a:rPr>
              <a:t> platform yang </a:t>
            </a:r>
            <a:r>
              <a:rPr lang="en-GB" dirty="0" err="1">
                <a:solidFill>
                  <a:srgbClr val="000000"/>
                </a:solidFill>
                <a:latin typeface="Adobe Garamond"/>
              </a:rPr>
              <a:t>bagus</a:t>
            </a:r>
            <a:r>
              <a:rPr lang="en-GB" dirty="0">
                <a:solidFill>
                  <a:srgbClr val="000000"/>
                </a:solidFill>
                <a:latin typeface="Adobe Garamond"/>
              </a:rPr>
              <a:t> </a:t>
            </a:r>
            <a:r>
              <a:rPr lang="en-GB" dirty="0" err="1">
                <a:solidFill>
                  <a:srgbClr val="000000"/>
                </a:solidFill>
                <a:latin typeface="Adobe Garamond"/>
              </a:rPr>
              <a:t>untuk</a:t>
            </a:r>
            <a:r>
              <a:rPr lang="en-GB" dirty="0">
                <a:solidFill>
                  <a:srgbClr val="000000"/>
                </a:solidFill>
                <a:latin typeface="Adobe Garamond"/>
              </a:rPr>
              <a:t> location based.</a:t>
            </a:r>
            <a:endParaRPr lang="en-GB" dirty="0"/>
          </a:p>
        </p:txBody>
      </p:sp>
    </p:spTree>
    <p:custDataLst>
      <p:tags r:id="rId1"/>
    </p:custDataLst>
    <p:extLst>
      <p:ext uri="{BB962C8B-B14F-4D97-AF65-F5344CB8AC3E}">
        <p14:creationId xmlns:p14="http://schemas.microsoft.com/office/powerpoint/2010/main" val="360625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5800" y="16099"/>
            <a:ext cx="10145332" cy="885422"/>
          </a:xfrm>
        </p:spPr>
        <p:txBody>
          <a:bodyPr/>
          <a:lstStyle/>
          <a:p>
            <a:pPr algn="ctr"/>
            <a:r>
              <a:rPr lang="en-GB" dirty="0" smtClean="0"/>
              <a:t>Trend digital social marketing</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4248" y="1130949"/>
            <a:ext cx="4164536" cy="1856948"/>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32334" y="1130948"/>
            <a:ext cx="4164539" cy="1856949"/>
          </a:xfrm>
        </p:spPr>
      </p:pic>
      <p:sp>
        <p:nvSpPr>
          <p:cNvPr id="7" name="Rectangle 6"/>
          <p:cNvSpPr/>
          <p:nvPr/>
        </p:nvSpPr>
        <p:spPr>
          <a:xfrm>
            <a:off x="824248" y="3279596"/>
            <a:ext cx="4164536" cy="1477328"/>
          </a:xfrm>
          <a:prstGeom prst="rect">
            <a:avLst/>
          </a:prstGeom>
        </p:spPr>
        <p:txBody>
          <a:bodyPr wrap="square">
            <a:spAutoFit/>
          </a:bodyPr>
          <a:lstStyle/>
          <a:p>
            <a:pPr algn="ctr"/>
            <a:r>
              <a:rPr lang="en-GB" dirty="0" smtClean="0">
                <a:solidFill>
                  <a:srgbClr val="000000"/>
                </a:solidFill>
                <a:latin typeface="Adobe Garamond"/>
              </a:rPr>
              <a:t>Hashtag </a:t>
            </a:r>
            <a:r>
              <a:rPr lang="en-GB" dirty="0" err="1" smtClean="0">
                <a:solidFill>
                  <a:srgbClr val="000000"/>
                </a:solidFill>
                <a:latin typeface="Adobe Garamond"/>
              </a:rPr>
              <a:t>adalah</a:t>
            </a:r>
            <a:r>
              <a:rPr lang="en-GB" dirty="0" smtClean="0">
                <a:solidFill>
                  <a:srgbClr val="000000"/>
                </a:solidFill>
                <a:latin typeface="Adobe Garamond"/>
              </a:rPr>
              <a:t> kata </a:t>
            </a:r>
            <a:r>
              <a:rPr lang="en-GB" dirty="0" err="1" smtClean="0">
                <a:solidFill>
                  <a:srgbClr val="000000"/>
                </a:solidFill>
                <a:latin typeface="Adobe Garamond"/>
              </a:rPr>
              <a:t>atau</a:t>
            </a:r>
            <a:r>
              <a:rPr lang="en-GB" dirty="0" smtClean="0">
                <a:solidFill>
                  <a:srgbClr val="000000"/>
                </a:solidFill>
                <a:latin typeface="Adobe Garamond"/>
              </a:rPr>
              <a:t> phrase yang </a:t>
            </a:r>
            <a:r>
              <a:rPr lang="en-GB" dirty="0" err="1" smtClean="0">
                <a:solidFill>
                  <a:srgbClr val="000000"/>
                </a:solidFill>
                <a:latin typeface="Adobe Garamond"/>
              </a:rPr>
              <a:t>diahului</a:t>
            </a:r>
            <a:r>
              <a:rPr lang="en-GB" dirty="0" smtClean="0">
                <a:solidFill>
                  <a:srgbClr val="000000"/>
                </a:solidFill>
                <a:latin typeface="Adobe Garamond"/>
              </a:rPr>
              <a:t> </a:t>
            </a:r>
            <a:r>
              <a:rPr lang="en-GB" dirty="0" err="1" smtClean="0">
                <a:solidFill>
                  <a:srgbClr val="000000"/>
                </a:solidFill>
                <a:latin typeface="Adobe Garamond"/>
              </a:rPr>
              <a:t>tanda</a:t>
            </a:r>
            <a:r>
              <a:rPr lang="en-GB" dirty="0" smtClean="0">
                <a:solidFill>
                  <a:srgbClr val="000000"/>
                </a:solidFill>
                <a:latin typeface="Adobe Garamond"/>
              </a:rPr>
              <a:t> #, </a:t>
            </a:r>
            <a:r>
              <a:rPr lang="en-GB" dirty="0" err="1" smtClean="0">
                <a:solidFill>
                  <a:srgbClr val="000000"/>
                </a:solidFill>
                <a:latin typeface="Adobe Garamond"/>
              </a:rPr>
              <a:t>awalnya</a:t>
            </a:r>
            <a:r>
              <a:rPr lang="en-GB" dirty="0" smtClean="0">
                <a:solidFill>
                  <a:srgbClr val="000000"/>
                </a:solidFill>
                <a:latin typeface="Adobe Garamond"/>
              </a:rPr>
              <a:t> </a:t>
            </a:r>
            <a:r>
              <a:rPr lang="en-GB" dirty="0" err="1" smtClean="0">
                <a:solidFill>
                  <a:srgbClr val="000000"/>
                </a:solidFill>
                <a:latin typeface="Adobe Garamond"/>
              </a:rPr>
              <a:t>digunakan</a:t>
            </a:r>
            <a:r>
              <a:rPr lang="en-GB" dirty="0" smtClean="0">
                <a:solidFill>
                  <a:srgbClr val="000000"/>
                </a:solidFill>
                <a:latin typeface="Adobe Garamond"/>
              </a:rPr>
              <a:t> </a:t>
            </a:r>
            <a:r>
              <a:rPr lang="en-GB" dirty="0" err="1" smtClean="0">
                <a:solidFill>
                  <a:srgbClr val="000000"/>
                </a:solidFill>
                <a:latin typeface="Adobe Garamond"/>
              </a:rPr>
              <a:t>oleh</a:t>
            </a:r>
            <a:r>
              <a:rPr lang="en-GB" dirty="0" smtClean="0">
                <a:solidFill>
                  <a:srgbClr val="000000"/>
                </a:solidFill>
                <a:latin typeface="Adobe Garamond"/>
              </a:rPr>
              <a:t> platform microblogging twitters, </a:t>
            </a:r>
            <a:r>
              <a:rPr lang="en-GB" dirty="0" err="1" smtClean="0">
                <a:solidFill>
                  <a:srgbClr val="000000"/>
                </a:solidFill>
                <a:latin typeface="Adobe Garamond"/>
              </a:rPr>
              <a:t>untuk</a:t>
            </a:r>
            <a:r>
              <a:rPr lang="en-GB" dirty="0" smtClean="0">
                <a:solidFill>
                  <a:srgbClr val="000000"/>
                </a:solidFill>
                <a:latin typeface="Adobe Garamond"/>
              </a:rPr>
              <a:t> </a:t>
            </a:r>
            <a:r>
              <a:rPr lang="en-GB" dirty="0" err="1" smtClean="0">
                <a:solidFill>
                  <a:srgbClr val="000000"/>
                </a:solidFill>
                <a:latin typeface="Adobe Garamond"/>
              </a:rPr>
              <a:t>mengetahui</a:t>
            </a:r>
            <a:r>
              <a:rPr lang="en-GB" dirty="0" smtClean="0">
                <a:solidFill>
                  <a:srgbClr val="000000"/>
                </a:solidFill>
                <a:latin typeface="Adobe Garamond"/>
              </a:rPr>
              <a:t> </a:t>
            </a:r>
            <a:r>
              <a:rPr lang="en-GB" dirty="0" err="1" smtClean="0">
                <a:solidFill>
                  <a:srgbClr val="000000"/>
                </a:solidFill>
                <a:latin typeface="Adobe Garamond"/>
              </a:rPr>
              <a:t>komentar</a:t>
            </a:r>
            <a:r>
              <a:rPr lang="en-GB" dirty="0" smtClean="0">
                <a:solidFill>
                  <a:srgbClr val="000000"/>
                </a:solidFill>
                <a:latin typeface="Adobe Garamond"/>
              </a:rPr>
              <a:t> user </a:t>
            </a:r>
            <a:r>
              <a:rPr lang="en-GB" dirty="0" err="1" smtClean="0">
                <a:solidFill>
                  <a:srgbClr val="000000"/>
                </a:solidFill>
                <a:latin typeface="Adobe Garamond"/>
              </a:rPr>
              <a:t>mengenai</a:t>
            </a:r>
            <a:r>
              <a:rPr lang="en-GB" dirty="0" smtClean="0">
                <a:solidFill>
                  <a:srgbClr val="000000"/>
                </a:solidFill>
                <a:latin typeface="Adobe Garamond"/>
              </a:rPr>
              <a:t> </a:t>
            </a:r>
            <a:r>
              <a:rPr lang="en-GB" dirty="0" err="1" smtClean="0">
                <a:solidFill>
                  <a:srgbClr val="000000"/>
                </a:solidFill>
                <a:latin typeface="Adobe Garamond"/>
              </a:rPr>
              <a:t>topik</a:t>
            </a:r>
            <a:r>
              <a:rPr lang="en-GB" dirty="0" smtClean="0">
                <a:solidFill>
                  <a:srgbClr val="000000"/>
                </a:solidFill>
                <a:latin typeface="Adobe Garamond"/>
              </a:rPr>
              <a:t> </a:t>
            </a:r>
            <a:r>
              <a:rPr lang="en-GB" dirty="0" err="1" smtClean="0">
                <a:solidFill>
                  <a:srgbClr val="000000"/>
                </a:solidFill>
                <a:latin typeface="Adobe Garamond"/>
              </a:rPr>
              <a:t>tertentu</a:t>
            </a:r>
            <a:r>
              <a:rPr lang="en-GB" dirty="0" smtClean="0">
                <a:solidFill>
                  <a:srgbClr val="000000"/>
                </a:solidFill>
                <a:latin typeface="Adobe Garamond"/>
              </a:rPr>
              <a:t>. </a:t>
            </a:r>
            <a:endParaRPr lang="en-GB" dirty="0"/>
          </a:p>
        </p:txBody>
      </p:sp>
      <p:sp>
        <p:nvSpPr>
          <p:cNvPr id="8" name="Rectangle 7"/>
          <p:cNvSpPr/>
          <p:nvPr/>
        </p:nvSpPr>
        <p:spPr>
          <a:xfrm>
            <a:off x="6632333" y="3279596"/>
            <a:ext cx="4164539" cy="2308324"/>
          </a:xfrm>
          <a:prstGeom prst="rect">
            <a:avLst/>
          </a:prstGeom>
        </p:spPr>
        <p:txBody>
          <a:bodyPr wrap="square">
            <a:spAutoFit/>
          </a:bodyPr>
          <a:lstStyle/>
          <a:p>
            <a:pPr algn="ctr"/>
            <a:r>
              <a:rPr lang="en-GB" dirty="0" err="1">
                <a:solidFill>
                  <a:srgbClr val="000000"/>
                </a:solidFill>
                <a:latin typeface="Adobe Garamond"/>
              </a:rPr>
              <a:t>belanja</a:t>
            </a:r>
            <a:r>
              <a:rPr lang="en-GB" dirty="0">
                <a:solidFill>
                  <a:srgbClr val="000000"/>
                </a:solidFill>
                <a:latin typeface="Adobe Garamond"/>
              </a:rPr>
              <a:t> </a:t>
            </a:r>
            <a:r>
              <a:rPr lang="en-GB" dirty="0" err="1">
                <a:solidFill>
                  <a:srgbClr val="000000"/>
                </a:solidFill>
                <a:latin typeface="Adobe Garamond"/>
              </a:rPr>
              <a:t>iklan</a:t>
            </a:r>
            <a:r>
              <a:rPr lang="en-GB" dirty="0">
                <a:solidFill>
                  <a:srgbClr val="000000"/>
                </a:solidFill>
                <a:latin typeface="Adobe Garamond"/>
              </a:rPr>
              <a:t> </a:t>
            </a:r>
            <a:r>
              <a:rPr lang="en-GB" dirty="0" err="1">
                <a:solidFill>
                  <a:srgbClr val="000000"/>
                </a:solidFill>
                <a:latin typeface="Adobe Garamond"/>
              </a:rPr>
              <a:t>pada</a:t>
            </a:r>
            <a:r>
              <a:rPr lang="en-GB" dirty="0">
                <a:solidFill>
                  <a:srgbClr val="000000"/>
                </a:solidFill>
                <a:latin typeface="Adobe Garamond"/>
              </a:rPr>
              <a:t> mobile marketing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melebih</a:t>
            </a:r>
            <a:r>
              <a:rPr lang="en-GB" dirty="0">
                <a:solidFill>
                  <a:srgbClr val="000000"/>
                </a:solidFill>
                <a:latin typeface="Adobe Garamond"/>
              </a:rPr>
              <a:t> </a:t>
            </a:r>
            <a:r>
              <a:rPr lang="en-GB" dirty="0" err="1">
                <a:solidFill>
                  <a:srgbClr val="000000"/>
                </a:solidFill>
                <a:latin typeface="Adobe Garamond"/>
              </a:rPr>
              <a:t>belanja</a:t>
            </a:r>
            <a:r>
              <a:rPr lang="en-GB" dirty="0">
                <a:solidFill>
                  <a:srgbClr val="000000"/>
                </a:solidFill>
                <a:latin typeface="Adobe Garamond"/>
              </a:rPr>
              <a:t> </a:t>
            </a:r>
            <a:r>
              <a:rPr lang="en-GB" dirty="0" err="1">
                <a:solidFill>
                  <a:srgbClr val="000000"/>
                </a:solidFill>
                <a:latin typeface="Adobe Garamond"/>
              </a:rPr>
              <a:t>iklan</a:t>
            </a:r>
            <a:r>
              <a:rPr lang="en-GB" dirty="0">
                <a:solidFill>
                  <a:srgbClr val="000000"/>
                </a:solidFill>
                <a:latin typeface="Adobe Garamond"/>
              </a:rPr>
              <a:t> </a:t>
            </a:r>
            <a:r>
              <a:rPr lang="en-GB" dirty="0" err="1">
                <a:solidFill>
                  <a:srgbClr val="000000"/>
                </a:solidFill>
                <a:latin typeface="Adobe Garamond"/>
              </a:rPr>
              <a:t>tradisional</a:t>
            </a:r>
            <a:r>
              <a:rPr lang="en-GB" dirty="0">
                <a:solidFill>
                  <a:srgbClr val="000000"/>
                </a:solidFill>
                <a:latin typeface="Adobe Garamond"/>
              </a:rPr>
              <a:t>. </a:t>
            </a:r>
            <a:r>
              <a:rPr lang="en-GB" dirty="0" err="1">
                <a:solidFill>
                  <a:srgbClr val="000000"/>
                </a:solidFill>
                <a:latin typeface="Adobe Garamond"/>
              </a:rPr>
              <a:t>ini</a:t>
            </a:r>
            <a:r>
              <a:rPr lang="en-GB" dirty="0">
                <a:solidFill>
                  <a:srgbClr val="000000"/>
                </a:solidFill>
                <a:latin typeface="Adobe Garamond"/>
              </a:rPr>
              <a:t> </a:t>
            </a:r>
            <a:r>
              <a:rPr lang="en-GB" dirty="0" err="1">
                <a:solidFill>
                  <a:srgbClr val="000000"/>
                </a:solidFill>
                <a:latin typeface="Adobe Garamond"/>
              </a:rPr>
              <a:t>mungkin</a:t>
            </a:r>
            <a:r>
              <a:rPr lang="en-GB" dirty="0">
                <a:solidFill>
                  <a:srgbClr val="000000"/>
                </a:solidFill>
                <a:latin typeface="Adobe Garamond"/>
              </a:rPr>
              <a:t> </a:t>
            </a:r>
            <a:r>
              <a:rPr lang="en-GB" dirty="0" err="1">
                <a:solidFill>
                  <a:srgbClr val="000000"/>
                </a:solidFill>
                <a:latin typeface="Adobe Garamond"/>
              </a:rPr>
              <a:t>hanya</a:t>
            </a:r>
            <a:r>
              <a:rPr lang="en-GB" dirty="0">
                <a:solidFill>
                  <a:srgbClr val="000000"/>
                </a:solidFill>
                <a:latin typeface="Adobe Garamond"/>
              </a:rPr>
              <a:t> </a:t>
            </a:r>
            <a:r>
              <a:rPr lang="en-GB" dirty="0" err="1">
                <a:solidFill>
                  <a:srgbClr val="000000"/>
                </a:solidFill>
                <a:latin typeface="Adobe Garamond"/>
              </a:rPr>
              <a:t>berlaku</a:t>
            </a:r>
            <a:r>
              <a:rPr lang="en-GB" dirty="0">
                <a:solidFill>
                  <a:srgbClr val="000000"/>
                </a:solidFill>
                <a:latin typeface="Adobe Garamond"/>
              </a:rPr>
              <a:t> di </a:t>
            </a:r>
            <a:r>
              <a:rPr lang="en-GB" dirty="0" err="1">
                <a:solidFill>
                  <a:srgbClr val="000000"/>
                </a:solidFill>
                <a:latin typeface="Adobe Garamond"/>
              </a:rPr>
              <a:t>luar</a:t>
            </a:r>
            <a:r>
              <a:rPr lang="en-GB" dirty="0">
                <a:solidFill>
                  <a:srgbClr val="000000"/>
                </a:solidFill>
                <a:latin typeface="Adobe Garamond"/>
              </a:rPr>
              <a:t> </a:t>
            </a:r>
            <a:r>
              <a:rPr lang="en-GB" dirty="0" err="1">
                <a:solidFill>
                  <a:srgbClr val="000000"/>
                </a:solidFill>
                <a:latin typeface="Adobe Garamond"/>
              </a:rPr>
              <a:t>sana</a:t>
            </a:r>
            <a:r>
              <a:rPr lang="en-GB" dirty="0">
                <a:solidFill>
                  <a:srgbClr val="000000"/>
                </a:solidFill>
                <a:latin typeface="Adobe Garamond"/>
              </a:rPr>
              <a:t> (USA ,</a:t>
            </a:r>
            <a:r>
              <a:rPr lang="en-GB" dirty="0" err="1">
                <a:solidFill>
                  <a:srgbClr val="000000"/>
                </a:solidFill>
                <a:latin typeface="Adobe Garamond"/>
              </a:rPr>
              <a:t>Eropa</a:t>
            </a:r>
            <a:r>
              <a:rPr lang="en-GB" dirty="0">
                <a:solidFill>
                  <a:srgbClr val="000000"/>
                </a:solidFill>
                <a:latin typeface="Adobe Garamond"/>
              </a:rPr>
              <a:t>, </a:t>
            </a:r>
            <a:r>
              <a:rPr lang="en-GB" dirty="0" err="1">
                <a:solidFill>
                  <a:srgbClr val="000000"/>
                </a:solidFill>
                <a:latin typeface="Adobe Garamond"/>
              </a:rPr>
              <a:t>Australia,Jepang</a:t>
            </a:r>
            <a:r>
              <a:rPr lang="en-GB" dirty="0">
                <a:solidFill>
                  <a:srgbClr val="000000"/>
                </a:solidFill>
                <a:latin typeface="Adobe Garamond"/>
              </a:rPr>
              <a:t>/Korea),</a:t>
            </a:r>
            <a:r>
              <a:rPr lang="en-GB" dirty="0"/>
              <a:t/>
            </a:r>
            <a:br>
              <a:rPr lang="en-GB" dirty="0"/>
            </a:br>
            <a:r>
              <a:rPr lang="en-GB" dirty="0" err="1">
                <a:solidFill>
                  <a:srgbClr val="000000"/>
                </a:solidFill>
                <a:latin typeface="Adobe Garamond"/>
              </a:rPr>
              <a:t>kesempatan</a:t>
            </a:r>
            <a:r>
              <a:rPr lang="en-GB" dirty="0">
                <a:solidFill>
                  <a:srgbClr val="000000"/>
                </a:solidFill>
                <a:latin typeface="Adobe Garamond"/>
              </a:rPr>
              <a:t> </a:t>
            </a:r>
            <a:r>
              <a:rPr lang="en-GB" dirty="0" err="1">
                <a:solidFill>
                  <a:srgbClr val="000000"/>
                </a:solidFill>
                <a:latin typeface="Adobe Garamond"/>
              </a:rPr>
              <a:t>baik</a:t>
            </a:r>
            <a:r>
              <a:rPr lang="en-GB" dirty="0">
                <a:solidFill>
                  <a:srgbClr val="000000"/>
                </a:solidFill>
                <a:latin typeface="Adobe Garamond"/>
              </a:rPr>
              <a:t> </a:t>
            </a:r>
            <a:r>
              <a:rPr lang="en-GB" dirty="0" err="1">
                <a:solidFill>
                  <a:srgbClr val="000000"/>
                </a:solidFill>
                <a:latin typeface="Adobe Garamond"/>
              </a:rPr>
              <a:t>untuk</a:t>
            </a:r>
            <a:r>
              <a:rPr lang="en-GB" dirty="0">
                <a:solidFill>
                  <a:srgbClr val="000000"/>
                </a:solidFill>
                <a:latin typeface="Adobe Garamond"/>
              </a:rPr>
              <a:t> </a:t>
            </a:r>
            <a:r>
              <a:rPr lang="en-GB" dirty="0" err="1">
                <a:solidFill>
                  <a:srgbClr val="000000"/>
                </a:solidFill>
                <a:latin typeface="Adobe Garamond"/>
              </a:rPr>
              <a:t>startup</a:t>
            </a:r>
            <a:r>
              <a:rPr lang="en-GB" dirty="0">
                <a:solidFill>
                  <a:srgbClr val="000000"/>
                </a:solidFill>
                <a:latin typeface="Adobe Garamond"/>
              </a:rPr>
              <a:t> </a:t>
            </a:r>
            <a:r>
              <a:rPr lang="en-GB" dirty="0" err="1">
                <a:solidFill>
                  <a:srgbClr val="000000"/>
                </a:solidFill>
                <a:latin typeface="Adobe Garamond"/>
              </a:rPr>
              <a:t>mengembangkan</a:t>
            </a:r>
            <a:r>
              <a:rPr lang="en-GB" dirty="0">
                <a:solidFill>
                  <a:srgbClr val="000000"/>
                </a:solidFill>
                <a:latin typeface="Adobe Garamond"/>
              </a:rPr>
              <a:t> </a:t>
            </a:r>
            <a:r>
              <a:rPr lang="en-GB" dirty="0" err="1">
                <a:solidFill>
                  <a:srgbClr val="000000"/>
                </a:solidFill>
                <a:latin typeface="Adobe Garamond"/>
              </a:rPr>
              <a:t>aneka</a:t>
            </a:r>
            <a:r>
              <a:rPr lang="en-GB" dirty="0">
                <a:solidFill>
                  <a:srgbClr val="000000"/>
                </a:solidFill>
                <a:latin typeface="Adobe Garamond"/>
              </a:rPr>
              <a:t> </a:t>
            </a:r>
            <a:r>
              <a:rPr lang="en-GB" dirty="0" err="1">
                <a:solidFill>
                  <a:srgbClr val="000000"/>
                </a:solidFill>
                <a:latin typeface="Adobe Garamond"/>
              </a:rPr>
              <a:t>konten</a:t>
            </a:r>
            <a:r>
              <a:rPr lang="en-GB" dirty="0">
                <a:solidFill>
                  <a:srgbClr val="000000"/>
                </a:solidFill>
                <a:latin typeface="Adobe Garamond"/>
              </a:rPr>
              <a:t>/game/</a:t>
            </a:r>
            <a:r>
              <a:rPr lang="en-GB" dirty="0" err="1">
                <a:solidFill>
                  <a:srgbClr val="000000"/>
                </a:solidFill>
                <a:latin typeface="Adobe Garamond"/>
              </a:rPr>
              <a:t>aplikasi</a:t>
            </a:r>
            <a:r>
              <a:rPr lang="en-GB" dirty="0">
                <a:solidFill>
                  <a:srgbClr val="000000"/>
                </a:solidFill>
                <a:latin typeface="Adobe Garamond"/>
              </a:rPr>
              <a:t> </a:t>
            </a:r>
            <a:r>
              <a:rPr lang="en-GB" dirty="0" err="1">
                <a:solidFill>
                  <a:srgbClr val="000000"/>
                </a:solidFill>
                <a:latin typeface="Adobe Garamond"/>
              </a:rPr>
              <a:t>pada</a:t>
            </a:r>
            <a:r>
              <a:rPr lang="en-GB" dirty="0">
                <a:solidFill>
                  <a:srgbClr val="000000"/>
                </a:solidFill>
                <a:latin typeface="Adobe Garamond"/>
              </a:rPr>
              <a:t> mobile platform.</a:t>
            </a:r>
            <a:endParaRPr lang="en-GB" dirty="0"/>
          </a:p>
        </p:txBody>
      </p:sp>
    </p:spTree>
    <p:custDataLst>
      <p:tags r:id="rId1"/>
    </p:custDataLst>
    <p:extLst>
      <p:ext uri="{BB962C8B-B14F-4D97-AF65-F5344CB8AC3E}">
        <p14:creationId xmlns:p14="http://schemas.microsoft.com/office/powerpoint/2010/main" val="1797955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99"/>
            <a:ext cx="10145332" cy="885422"/>
          </a:xfrm>
        </p:spPr>
        <p:txBody>
          <a:bodyPr/>
          <a:lstStyle/>
          <a:p>
            <a:pPr algn="ctr"/>
            <a:r>
              <a:rPr lang="en-GB" dirty="0" smtClean="0"/>
              <a:t>Trend digital social marketing</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799" y="1245015"/>
            <a:ext cx="4043965" cy="1803186"/>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87166" y="1245015"/>
            <a:ext cx="4043966" cy="1803186"/>
          </a:xfrm>
        </p:spPr>
      </p:pic>
      <p:sp>
        <p:nvSpPr>
          <p:cNvPr id="7" name="Rectangle 6"/>
          <p:cNvSpPr/>
          <p:nvPr/>
        </p:nvSpPr>
        <p:spPr>
          <a:xfrm>
            <a:off x="685799" y="3391695"/>
            <a:ext cx="4043965" cy="1477328"/>
          </a:xfrm>
          <a:prstGeom prst="rect">
            <a:avLst/>
          </a:prstGeom>
        </p:spPr>
        <p:txBody>
          <a:bodyPr wrap="square">
            <a:spAutoFit/>
          </a:bodyPr>
          <a:lstStyle/>
          <a:p>
            <a:pPr algn="ctr"/>
            <a:r>
              <a:rPr lang="en-GB" dirty="0">
                <a:solidFill>
                  <a:srgbClr val="000000"/>
                </a:solidFill>
                <a:latin typeface="Adobe Garamond"/>
              </a:rPr>
              <a:t>Social media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menjadi</a:t>
            </a:r>
            <a:r>
              <a:rPr lang="en-GB" dirty="0">
                <a:solidFill>
                  <a:srgbClr val="000000"/>
                </a:solidFill>
                <a:latin typeface="Adobe Garamond"/>
              </a:rPr>
              <a:t> </a:t>
            </a:r>
            <a:r>
              <a:rPr lang="en-GB" dirty="0" err="1">
                <a:solidFill>
                  <a:srgbClr val="000000"/>
                </a:solidFill>
                <a:latin typeface="Adobe Garamond"/>
              </a:rPr>
              <a:t>strategis</a:t>
            </a:r>
            <a:r>
              <a:rPr lang="en-GB" dirty="0">
                <a:solidFill>
                  <a:srgbClr val="000000"/>
                </a:solidFill>
                <a:latin typeface="Adobe Garamond"/>
              </a:rPr>
              <a:t> </a:t>
            </a:r>
            <a:r>
              <a:rPr lang="en-GB" dirty="0" err="1">
                <a:solidFill>
                  <a:srgbClr val="000000"/>
                </a:solidFill>
                <a:latin typeface="Adobe Garamond"/>
              </a:rPr>
              <a:t>ketimbang</a:t>
            </a:r>
            <a:r>
              <a:rPr lang="en-GB" dirty="0">
                <a:solidFill>
                  <a:srgbClr val="000000"/>
                </a:solidFill>
                <a:latin typeface="Adobe Garamond"/>
              </a:rPr>
              <a:t> </a:t>
            </a:r>
            <a:r>
              <a:rPr lang="en-GB" dirty="0" err="1">
                <a:solidFill>
                  <a:srgbClr val="000000"/>
                </a:solidFill>
                <a:latin typeface="Adobe Garamond"/>
              </a:rPr>
              <a:t>taktical</a:t>
            </a:r>
            <a:r>
              <a:rPr lang="en-GB" dirty="0">
                <a:solidFill>
                  <a:srgbClr val="000000"/>
                </a:solidFill>
                <a:latin typeface="Adobe Garamond"/>
              </a:rPr>
              <a:t>, brand/</a:t>
            </a:r>
            <a:r>
              <a:rPr lang="en-GB" dirty="0" err="1">
                <a:solidFill>
                  <a:srgbClr val="000000"/>
                </a:solidFill>
                <a:latin typeface="Adobe Garamond"/>
              </a:rPr>
              <a:t>produk</a:t>
            </a:r>
            <a:r>
              <a:rPr lang="en-GB" dirty="0">
                <a:solidFill>
                  <a:srgbClr val="000000"/>
                </a:solidFill>
                <a:latin typeface="Adobe Garamond"/>
              </a:rPr>
              <a:t>/</a:t>
            </a:r>
            <a:r>
              <a:rPr lang="en-GB" dirty="0" err="1">
                <a:solidFill>
                  <a:srgbClr val="000000"/>
                </a:solidFill>
                <a:latin typeface="Adobe Garamond"/>
              </a:rPr>
              <a:t>jasa</a:t>
            </a:r>
            <a:r>
              <a:rPr lang="en-GB" dirty="0">
                <a:solidFill>
                  <a:srgbClr val="000000"/>
                </a:solidFill>
                <a:latin typeface="Adobe Garamond"/>
              </a:rPr>
              <a:t> </a:t>
            </a:r>
            <a:r>
              <a:rPr lang="en-GB" dirty="0" err="1">
                <a:solidFill>
                  <a:srgbClr val="000000"/>
                </a:solidFill>
                <a:latin typeface="Adobe Garamond"/>
              </a:rPr>
              <a:t>tidak</a:t>
            </a:r>
            <a:r>
              <a:rPr lang="en-GB" dirty="0">
                <a:solidFill>
                  <a:srgbClr val="000000"/>
                </a:solidFill>
                <a:latin typeface="Adobe Garamond"/>
              </a:rPr>
              <a:t> </a:t>
            </a:r>
            <a:r>
              <a:rPr lang="en-GB" dirty="0" err="1">
                <a:solidFill>
                  <a:srgbClr val="000000"/>
                </a:solidFill>
                <a:latin typeface="Adobe Garamond"/>
              </a:rPr>
              <a:t>hanya</a:t>
            </a:r>
            <a:r>
              <a:rPr lang="en-GB" dirty="0">
                <a:solidFill>
                  <a:srgbClr val="000000"/>
                </a:solidFill>
                <a:latin typeface="Adobe Garamond"/>
              </a:rPr>
              <a:t> </a:t>
            </a:r>
            <a:r>
              <a:rPr lang="en-GB" dirty="0" err="1">
                <a:solidFill>
                  <a:srgbClr val="000000"/>
                </a:solidFill>
                <a:latin typeface="Adobe Garamond"/>
              </a:rPr>
              <a:t>puas</a:t>
            </a:r>
            <a:r>
              <a:rPr lang="en-GB" dirty="0">
                <a:solidFill>
                  <a:srgbClr val="000000"/>
                </a:solidFill>
                <a:latin typeface="Adobe Garamond"/>
              </a:rPr>
              <a:t> </a:t>
            </a:r>
            <a:r>
              <a:rPr lang="en-GB" dirty="0" err="1">
                <a:solidFill>
                  <a:srgbClr val="000000"/>
                </a:solidFill>
                <a:latin typeface="Adobe Garamond"/>
              </a:rPr>
              <a:t>membuka</a:t>
            </a:r>
            <a:r>
              <a:rPr lang="en-GB" dirty="0">
                <a:solidFill>
                  <a:srgbClr val="000000"/>
                </a:solidFill>
                <a:latin typeface="Adobe Garamond"/>
              </a:rPr>
              <a:t> account </a:t>
            </a:r>
            <a:r>
              <a:rPr lang="en-GB" dirty="0" err="1">
                <a:solidFill>
                  <a:srgbClr val="000000"/>
                </a:solidFill>
                <a:latin typeface="Adobe Garamond"/>
              </a:rPr>
              <a:t>pada</a:t>
            </a:r>
            <a:r>
              <a:rPr lang="en-GB" dirty="0">
                <a:solidFill>
                  <a:srgbClr val="000000"/>
                </a:solidFill>
                <a:latin typeface="Adobe Garamond"/>
              </a:rPr>
              <a:t> social media </a:t>
            </a:r>
            <a:r>
              <a:rPr lang="en-GB" dirty="0" err="1">
                <a:solidFill>
                  <a:srgbClr val="000000"/>
                </a:solidFill>
                <a:latin typeface="Adobe Garamond"/>
              </a:rPr>
              <a:t>seperti</a:t>
            </a:r>
            <a:r>
              <a:rPr lang="en-GB" dirty="0">
                <a:solidFill>
                  <a:srgbClr val="000000"/>
                </a:solidFill>
                <a:latin typeface="Adobe Garamond"/>
              </a:rPr>
              <a:t> </a:t>
            </a:r>
            <a:r>
              <a:rPr lang="en-GB" dirty="0" err="1">
                <a:solidFill>
                  <a:srgbClr val="000000"/>
                </a:solidFill>
                <a:latin typeface="Adobe Garamond"/>
              </a:rPr>
              <a:t>facebook</a:t>
            </a:r>
            <a:r>
              <a:rPr lang="en-GB" dirty="0">
                <a:solidFill>
                  <a:srgbClr val="000000"/>
                </a:solidFill>
                <a:latin typeface="Adobe Garamond"/>
              </a:rPr>
              <a:t>,</a:t>
            </a:r>
            <a:r>
              <a:rPr lang="en-GB" dirty="0"/>
              <a:t/>
            </a:r>
            <a:br>
              <a:rPr lang="en-GB" dirty="0"/>
            </a:br>
            <a:r>
              <a:rPr lang="en-GB" dirty="0">
                <a:solidFill>
                  <a:srgbClr val="000000"/>
                </a:solidFill>
                <a:latin typeface="Adobe Garamond"/>
              </a:rPr>
              <a:t>twitter, </a:t>
            </a:r>
            <a:r>
              <a:rPr lang="en-GB" dirty="0" err="1">
                <a:solidFill>
                  <a:srgbClr val="000000"/>
                </a:solidFill>
                <a:latin typeface="Adobe Garamond"/>
              </a:rPr>
              <a:t>instagram</a:t>
            </a:r>
            <a:r>
              <a:rPr lang="en-GB" dirty="0">
                <a:solidFill>
                  <a:srgbClr val="000000"/>
                </a:solidFill>
                <a:latin typeface="Adobe Garamond"/>
              </a:rPr>
              <a:t>, </a:t>
            </a:r>
            <a:r>
              <a:rPr lang="en-GB" dirty="0" err="1" smtClean="0">
                <a:solidFill>
                  <a:srgbClr val="000000"/>
                </a:solidFill>
                <a:latin typeface="Adobe Garamond"/>
              </a:rPr>
              <a:t>dll</a:t>
            </a:r>
            <a:r>
              <a:rPr lang="en-GB" dirty="0" smtClean="0">
                <a:solidFill>
                  <a:srgbClr val="000000"/>
                </a:solidFill>
                <a:latin typeface="Adobe Garamond"/>
              </a:rPr>
              <a:t>.</a:t>
            </a:r>
            <a:endParaRPr lang="en-GB" dirty="0"/>
          </a:p>
        </p:txBody>
      </p:sp>
      <p:sp>
        <p:nvSpPr>
          <p:cNvPr id="8" name="Rectangle 7"/>
          <p:cNvSpPr/>
          <p:nvPr/>
        </p:nvSpPr>
        <p:spPr>
          <a:xfrm>
            <a:off x="6787166" y="3391695"/>
            <a:ext cx="4043966" cy="1754326"/>
          </a:xfrm>
          <a:prstGeom prst="rect">
            <a:avLst/>
          </a:prstGeom>
        </p:spPr>
        <p:txBody>
          <a:bodyPr wrap="square">
            <a:spAutoFit/>
          </a:bodyPr>
          <a:lstStyle/>
          <a:p>
            <a:pPr algn="ctr"/>
            <a:r>
              <a:rPr lang="en-GB" dirty="0" err="1" smtClean="0">
                <a:solidFill>
                  <a:srgbClr val="000000"/>
                </a:solidFill>
                <a:latin typeface="Adobe Garamond"/>
              </a:rPr>
              <a:t>produk</a:t>
            </a:r>
            <a:r>
              <a:rPr lang="en-GB" dirty="0" smtClean="0">
                <a:solidFill>
                  <a:srgbClr val="000000"/>
                </a:solidFill>
                <a:latin typeface="Adobe Garamond"/>
              </a:rPr>
              <a:t>/</a:t>
            </a:r>
            <a:r>
              <a:rPr lang="en-GB" dirty="0" err="1" smtClean="0">
                <a:solidFill>
                  <a:srgbClr val="000000"/>
                </a:solidFill>
                <a:latin typeface="Adobe Garamond"/>
              </a:rPr>
              <a:t>jasa</a:t>
            </a:r>
            <a:r>
              <a:rPr lang="en-GB" dirty="0" smtClean="0">
                <a:solidFill>
                  <a:srgbClr val="000000"/>
                </a:solidFill>
                <a:latin typeface="Adobe Garamond"/>
              </a:rPr>
              <a:t> </a:t>
            </a:r>
            <a:r>
              <a:rPr lang="en-GB" dirty="0">
                <a:solidFill>
                  <a:srgbClr val="000000"/>
                </a:solidFill>
                <a:latin typeface="Adobe Garamond"/>
              </a:rPr>
              <a:t>yang </a:t>
            </a:r>
            <a:r>
              <a:rPr lang="en-GB" dirty="0" err="1">
                <a:solidFill>
                  <a:srgbClr val="000000"/>
                </a:solidFill>
                <a:latin typeface="Adobe Garamond"/>
              </a:rPr>
              <a:t>ditawarkan</a:t>
            </a:r>
            <a:r>
              <a:rPr lang="en-GB" dirty="0">
                <a:solidFill>
                  <a:srgbClr val="000000"/>
                </a:solidFill>
                <a:latin typeface="Adobe Garamond"/>
              </a:rPr>
              <a:t> </a:t>
            </a:r>
            <a:r>
              <a:rPr lang="en-GB" dirty="0" err="1">
                <a:solidFill>
                  <a:srgbClr val="000000"/>
                </a:solidFill>
                <a:latin typeface="Adobe Garamond"/>
              </a:rPr>
              <a:t>menjadi</a:t>
            </a:r>
            <a:r>
              <a:rPr lang="en-GB" dirty="0">
                <a:solidFill>
                  <a:srgbClr val="000000"/>
                </a:solidFill>
                <a:latin typeface="Adobe Garamond"/>
              </a:rPr>
              <a:t> 2 </a:t>
            </a:r>
            <a:r>
              <a:rPr lang="en-GB" dirty="0" err="1">
                <a:solidFill>
                  <a:srgbClr val="000000"/>
                </a:solidFill>
                <a:latin typeface="Adobe Garamond"/>
              </a:rPr>
              <a:t>arah</a:t>
            </a:r>
            <a:r>
              <a:rPr lang="en-GB" dirty="0">
                <a:solidFill>
                  <a:srgbClr val="000000"/>
                </a:solidFill>
                <a:latin typeface="Adobe Garamond"/>
              </a:rPr>
              <a:t>, </a:t>
            </a:r>
            <a:r>
              <a:rPr lang="en-GB" dirty="0" err="1">
                <a:solidFill>
                  <a:srgbClr val="000000"/>
                </a:solidFill>
                <a:latin typeface="Adobe Garamond"/>
              </a:rPr>
              <a:t>pelanggan</a:t>
            </a:r>
            <a:r>
              <a:rPr lang="en-GB" dirty="0">
                <a:solidFill>
                  <a:srgbClr val="000000"/>
                </a:solidFill>
                <a:latin typeface="Adobe Garamond"/>
              </a:rPr>
              <a:t> </a:t>
            </a:r>
            <a:r>
              <a:rPr lang="en-GB" dirty="0" err="1">
                <a:solidFill>
                  <a:srgbClr val="000000"/>
                </a:solidFill>
                <a:latin typeface="Adobe Garamond"/>
              </a:rPr>
              <a:t>dapat</a:t>
            </a:r>
            <a:r>
              <a:rPr lang="en-GB" dirty="0">
                <a:solidFill>
                  <a:srgbClr val="000000"/>
                </a:solidFill>
                <a:latin typeface="Adobe Garamond"/>
              </a:rPr>
              <a:t> </a:t>
            </a:r>
            <a:r>
              <a:rPr lang="en-GB" dirty="0" err="1">
                <a:solidFill>
                  <a:srgbClr val="000000"/>
                </a:solidFill>
                <a:latin typeface="Adobe Garamond"/>
              </a:rPr>
              <a:t>terlibat</a:t>
            </a:r>
            <a:r>
              <a:rPr lang="en-GB" dirty="0">
                <a:solidFill>
                  <a:srgbClr val="000000"/>
                </a:solidFill>
                <a:latin typeface="Adobe Garamond"/>
              </a:rPr>
              <a:t> </a:t>
            </a:r>
            <a:r>
              <a:rPr lang="en-GB" dirty="0" err="1">
                <a:solidFill>
                  <a:srgbClr val="000000"/>
                </a:solidFill>
                <a:latin typeface="Adobe Garamond"/>
              </a:rPr>
              <a:t>partisipasi</a:t>
            </a:r>
            <a:r>
              <a:rPr lang="en-GB" dirty="0">
                <a:solidFill>
                  <a:srgbClr val="000000"/>
                </a:solidFill>
                <a:latin typeface="Adobe Garamond"/>
              </a:rPr>
              <a:t> </a:t>
            </a:r>
            <a:r>
              <a:rPr lang="en-GB" dirty="0" err="1">
                <a:solidFill>
                  <a:srgbClr val="000000"/>
                </a:solidFill>
                <a:latin typeface="Adobe Garamond"/>
              </a:rPr>
              <a:t>aktif</a:t>
            </a:r>
            <a:r>
              <a:rPr lang="en-GB" dirty="0">
                <a:solidFill>
                  <a:srgbClr val="000000"/>
                </a:solidFill>
                <a:latin typeface="Adobe Garamond"/>
              </a:rPr>
              <a:t> </a:t>
            </a:r>
            <a:r>
              <a:rPr lang="en-GB" dirty="0" err="1">
                <a:solidFill>
                  <a:srgbClr val="000000"/>
                </a:solidFill>
                <a:latin typeface="Adobe Garamond"/>
              </a:rPr>
              <a:t>dalam</a:t>
            </a:r>
            <a:r>
              <a:rPr lang="en-GB" dirty="0">
                <a:solidFill>
                  <a:srgbClr val="000000"/>
                </a:solidFill>
                <a:latin typeface="Adobe Garamond"/>
              </a:rPr>
              <a:t> </a:t>
            </a:r>
            <a:r>
              <a:rPr lang="en-GB" dirty="0" err="1">
                <a:solidFill>
                  <a:srgbClr val="000000"/>
                </a:solidFill>
                <a:latin typeface="Adobe Garamond"/>
              </a:rPr>
              <a:t>memberikan</a:t>
            </a:r>
            <a:r>
              <a:rPr lang="en-GB" dirty="0">
                <a:solidFill>
                  <a:srgbClr val="000000"/>
                </a:solidFill>
                <a:latin typeface="Adobe Garamond"/>
              </a:rPr>
              <a:t> </a:t>
            </a:r>
            <a:r>
              <a:rPr lang="en-GB" dirty="0" err="1">
                <a:solidFill>
                  <a:srgbClr val="000000"/>
                </a:solidFill>
                <a:latin typeface="Adobe Garamond"/>
              </a:rPr>
              <a:t>umpan</a:t>
            </a:r>
            <a:r>
              <a:rPr lang="en-GB" dirty="0">
                <a:solidFill>
                  <a:srgbClr val="000000"/>
                </a:solidFill>
                <a:latin typeface="Adobe Garamond"/>
              </a:rPr>
              <a:t> </a:t>
            </a:r>
            <a:r>
              <a:rPr lang="en-GB" dirty="0" err="1">
                <a:solidFill>
                  <a:srgbClr val="000000"/>
                </a:solidFill>
                <a:latin typeface="Adobe Garamond"/>
              </a:rPr>
              <a:t>balik</a:t>
            </a:r>
            <a:r>
              <a:rPr lang="en-GB" dirty="0">
                <a:solidFill>
                  <a:srgbClr val="000000"/>
                </a:solidFill>
                <a:latin typeface="Adobe Garamond"/>
              </a:rPr>
              <a:t>, </a:t>
            </a:r>
            <a:r>
              <a:rPr lang="en-GB" dirty="0" err="1">
                <a:solidFill>
                  <a:srgbClr val="000000"/>
                </a:solidFill>
                <a:latin typeface="Adobe Garamond"/>
              </a:rPr>
              <a:t>seperti</a:t>
            </a:r>
            <a:r>
              <a:rPr lang="en-GB" dirty="0">
                <a:solidFill>
                  <a:srgbClr val="000000"/>
                </a:solidFill>
                <a:latin typeface="Adobe Garamond"/>
              </a:rPr>
              <a:t> </a:t>
            </a:r>
            <a:r>
              <a:rPr lang="en-GB" dirty="0" err="1">
                <a:solidFill>
                  <a:srgbClr val="000000"/>
                </a:solidFill>
                <a:latin typeface="Adobe Garamond"/>
              </a:rPr>
              <a:t>pada</a:t>
            </a:r>
            <a:r>
              <a:rPr lang="en-GB" dirty="0">
                <a:solidFill>
                  <a:srgbClr val="000000"/>
                </a:solidFill>
                <a:latin typeface="Adobe Garamond"/>
              </a:rPr>
              <a:t> media micro-blogging, blogs, social media </a:t>
            </a:r>
            <a:r>
              <a:rPr lang="en-GB" dirty="0" err="1">
                <a:solidFill>
                  <a:srgbClr val="000000"/>
                </a:solidFill>
                <a:latin typeface="Adobe Garamond"/>
              </a:rPr>
              <a:t>dan</a:t>
            </a:r>
            <a:r>
              <a:rPr lang="en-GB" dirty="0">
                <a:solidFill>
                  <a:srgbClr val="000000"/>
                </a:solidFill>
                <a:latin typeface="Adobe Garamond"/>
              </a:rPr>
              <a:t> user generated content website</a:t>
            </a:r>
            <a:endParaRPr lang="en-GB" dirty="0"/>
          </a:p>
        </p:txBody>
      </p:sp>
    </p:spTree>
    <p:custDataLst>
      <p:tags r:id="rId1"/>
    </p:custDataLst>
    <p:extLst>
      <p:ext uri="{BB962C8B-B14F-4D97-AF65-F5344CB8AC3E}">
        <p14:creationId xmlns:p14="http://schemas.microsoft.com/office/powerpoint/2010/main" val="49856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16099"/>
            <a:ext cx="10145332" cy="885422"/>
          </a:xfrm>
        </p:spPr>
        <p:txBody>
          <a:bodyPr/>
          <a:lstStyle/>
          <a:p>
            <a:pPr algn="ctr"/>
            <a:r>
              <a:rPr lang="en-GB" dirty="0" smtClean="0"/>
              <a:t>Trend digital social marketing</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387619"/>
            <a:ext cx="3886200" cy="1732839"/>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44932" y="1387619"/>
            <a:ext cx="3886200" cy="1732839"/>
          </a:xfrm>
        </p:spPr>
      </p:pic>
      <p:sp>
        <p:nvSpPr>
          <p:cNvPr id="8" name="Rectangle 7"/>
          <p:cNvSpPr/>
          <p:nvPr/>
        </p:nvSpPr>
        <p:spPr>
          <a:xfrm>
            <a:off x="685800" y="3440686"/>
            <a:ext cx="3886200" cy="1477328"/>
          </a:xfrm>
          <a:prstGeom prst="rect">
            <a:avLst/>
          </a:prstGeom>
        </p:spPr>
        <p:txBody>
          <a:bodyPr wrap="square">
            <a:spAutoFit/>
          </a:bodyPr>
          <a:lstStyle/>
          <a:p>
            <a:pPr algn="ctr"/>
            <a:r>
              <a:rPr lang="en-GB" dirty="0" smtClean="0">
                <a:solidFill>
                  <a:srgbClr val="000000"/>
                </a:solidFill>
                <a:latin typeface="Adobe Garamond"/>
              </a:rPr>
              <a:t>Augmented Reality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teknologi</a:t>
            </a:r>
            <a:r>
              <a:rPr lang="en-GB" dirty="0">
                <a:solidFill>
                  <a:srgbClr val="000000"/>
                </a:solidFill>
                <a:latin typeface="Adobe Garamond"/>
              </a:rPr>
              <a:t> </a:t>
            </a:r>
            <a:r>
              <a:rPr lang="en-GB" dirty="0" err="1">
                <a:solidFill>
                  <a:srgbClr val="000000"/>
                </a:solidFill>
                <a:latin typeface="Adobe Garamond"/>
              </a:rPr>
              <a:t>menggabungkan</a:t>
            </a:r>
            <a:r>
              <a:rPr lang="en-GB" dirty="0">
                <a:solidFill>
                  <a:srgbClr val="000000"/>
                </a:solidFill>
                <a:latin typeface="Adobe Garamond"/>
              </a:rPr>
              <a:t> </a:t>
            </a:r>
            <a:r>
              <a:rPr lang="en-GB" dirty="0" err="1">
                <a:solidFill>
                  <a:srgbClr val="000000"/>
                </a:solidFill>
                <a:latin typeface="Adobe Garamond"/>
              </a:rPr>
              <a:t>gambar</a:t>
            </a:r>
            <a:r>
              <a:rPr lang="en-GB" dirty="0">
                <a:solidFill>
                  <a:srgbClr val="000000"/>
                </a:solidFill>
                <a:latin typeface="Adobe Garamond"/>
              </a:rPr>
              <a:t> video real </a:t>
            </a:r>
            <a:r>
              <a:rPr lang="en-GB" dirty="0" err="1">
                <a:solidFill>
                  <a:srgbClr val="000000"/>
                </a:solidFill>
                <a:latin typeface="Adobe Garamond"/>
              </a:rPr>
              <a:t>dengan</a:t>
            </a:r>
            <a:r>
              <a:rPr lang="en-GB" dirty="0">
                <a:solidFill>
                  <a:srgbClr val="000000"/>
                </a:solidFill>
                <a:latin typeface="Adobe Garamond"/>
              </a:rPr>
              <a:t> </a:t>
            </a:r>
            <a:r>
              <a:rPr lang="en-GB" dirty="0" err="1">
                <a:solidFill>
                  <a:srgbClr val="000000"/>
                </a:solidFill>
                <a:latin typeface="Adobe Garamond"/>
              </a:rPr>
              <a:t>animasi</a:t>
            </a:r>
            <a:r>
              <a:rPr lang="en-GB" dirty="0">
                <a:solidFill>
                  <a:srgbClr val="000000"/>
                </a:solidFill>
                <a:latin typeface="Adobe Garamond"/>
              </a:rPr>
              <a:t> </a:t>
            </a:r>
            <a:r>
              <a:rPr lang="en-GB" dirty="0" err="1">
                <a:solidFill>
                  <a:srgbClr val="000000"/>
                </a:solidFill>
                <a:latin typeface="Adobe Garamond"/>
              </a:rPr>
              <a:t>untuk</a:t>
            </a:r>
            <a:r>
              <a:rPr lang="en-GB" dirty="0">
                <a:solidFill>
                  <a:srgbClr val="000000"/>
                </a:solidFill>
                <a:latin typeface="Adobe Garamond"/>
              </a:rPr>
              <a:t> </a:t>
            </a:r>
            <a:r>
              <a:rPr lang="en-GB" dirty="0" err="1">
                <a:solidFill>
                  <a:srgbClr val="000000"/>
                </a:solidFill>
                <a:latin typeface="Adobe Garamond"/>
              </a:rPr>
              <a:t>presentasi</a:t>
            </a:r>
            <a:r>
              <a:rPr lang="en-GB" dirty="0">
                <a:solidFill>
                  <a:srgbClr val="000000"/>
                </a:solidFill>
                <a:latin typeface="Adobe Garamond"/>
              </a:rPr>
              <a:t> </a:t>
            </a:r>
            <a:r>
              <a:rPr lang="en-GB" dirty="0" err="1">
                <a:solidFill>
                  <a:srgbClr val="000000"/>
                </a:solidFill>
                <a:latin typeface="Adobe Garamond"/>
              </a:rPr>
              <a:t>sebuah</a:t>
            </a:r>
            <a:r>
              <a:rPr lang="en-GB" dirty="0">
                <a:solidFill>
                  <a:srgbClr val="000000"/>
                </a:solidFill>
                <a:latin typeface="Adobe Garamond"/>
              </a:rPr>
              <a:t> </a:t>
            </a:r>
            <a:r>
              <a:rPr lang="en-GB" dirty="0" err="1">
                <a:solidFill>
                  <a:srgbClr val="000000"/>
                </a:solidFill>
                <a:latin typeface="Adobe Garamond"/>
              </a:rPr>
              <a:t>produk</a:t>
            </a:r>
            <a:r>
              <a:rPr lang="en-GB" dirty="0">
                <a:solidFill>
                  <a:srgbClr val="000000"/>
                </a:solidFill>
                <a:latin typeface="Adobe Garamond"/>
              </a:rPr>
              <a:t>/</a:t>
            </a:r>
            <a:r>
              <a:rPr lang="en-GB" dirty="0" err="1">
                <a:solidFill>
                  <a:srgbClr val="000000"/>
                </a:solidFill>
                <a:latin typeface="Adobe Garamond"/>
              </a:rPr>
              <a:t>jasa</a:t>
            </a:r>
            <a:r>
              <a:rPr lang="en-GB" dirty="0" smtClean="0">
                <a:solidFill>
                  <a:srgbClr val="000000"/>
                </a:solidFill>
                <a:latin typeface="Adobe Garamond"/>
              </a:rPr>
              <a:t>. </a:t>
            </a:r>
            <a:r>
              <a:rPr lang="en-GB" dirty="0" err="1" smtClean="0">
                <a:solidFill>
                  <a:srgbClr val="000000"/>
                </a:solidFill>
                <a:latin typeface="Adobe Garamond"/>
              </a:rPr>
              <a:t>Contoh</a:t>
            </a:r>
            <a:r>
              <a:rPr lang="en-GB" dirty="0" smtClean="0">
                <a:solidFill>
                  <a:srgbClr val="000000"/>
                </a:solidFill>
                <a:latin typeface="Adobe Garamond"/>
              </a:rPr>
              <a:t>: google glass</a:t>
            </a:r>
            <a:endParaRPr lang="en-GB" dirty="0"/>
          </a:p>
        </p:txBody>
      </p:sp>
      <p:sp>
        <p:nvSpPr>
          <p:cNvPr id="9" name="Rectangle 8"/>
          <p:cNvSpPr/>
          <p:nvPr/>
        </p:nvSpPr>
        <p:spPr>
          <a:xfrm>
            <a:off x="6944932" y="3440686"/>
            <a:ext cx="3886200" cy="1754326"/>
          </a:xfrm>
          <a:prstGeom prst="rect">
            <a:avLst/>
          </a:prstGeom>
        </p:spPr>
        <p:txBody>
          <a:bodyPr wrap="square">
            <a:spAutoFit/>
          </a:bodyPr>
          <a:lstStyle/>
          <a:p>
            <a:pPr algn="ctr"/>
            <a:r>
              <a:rPr lang="en-GB" dirty="0" err="1">
                <a:solidFill>
                  <a:srgbClr val="000000"/>
                </a:solidFill>
                <a:latin typeface="Adobe Garamond"/>
              </a:rPr>
              <a:t>Alokasi</a:t>
            </a:r>
            <a:r>
              <a:rPr lang="en-GB" dirty="0">
                <a:solidFill>
                  <a:srgbClr val="000000"/>
                </a:solidFill>
                <a:latin typeface="Adobe Garamond"/>
              </a:rPr>
              <a:t> </a:t>
            </a:r>
            <a:r>
              <a:rPr lang="en-GB" dirty="0" err="1">
                <a:solidFill>
                  <a:srgbClr val="000000"/>
                </a:solidFill>
                <a:latin typeface="Adobe Garamond"/>
              </a:rPr>
              <a:t>belanja</a:t>
            </a:r>
            <a:r>
              <a:rPr lang="en-GB" dirty="0">
                <a:solidFill>
                  <a:srgbClr val="000000"/>
                </a:solidFill>
                <a:latin typeface="Adobe Garamond"/>
              </a:rPr>
              <a:t> digital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melampaui</a:t>
            </a:r>
            <a:r>
              <a:rPr lang="en-GB" dirty="0">
                <a:solidFill>
                  <a:srgbClr val="000000"/>
                </a:solidFill>
                <a:latin typeface="Adobe Garamond"/>
              </a:rPr>
              <a:t> </a:t>
            </a:r>
            <a:r>
              <a:rPr lang="en-GB" dirty="0" err="1">
                <a:solidFill>
                  <a:srgbClr val="000000"/>
                </a:solidFill>
                <a:latin typeface="Adobe Garamond"/>
              </a:rPr>
              <a:t>alokasi</a:t>
            </a:r>
            <a:r>
              <a:rPr lang="en-GB" dirty="0">
                <a:solidFill>
                  <a:srgbClr val="000000"/>
                </a:solidFill>
                <a:latin typeface="Adobe Garamond"/>
              </a:rPr>
              <a:t> </a:t>
            </a:r>
            <a:r>
              <a:rPr lang="en-GB" dirty="0" err="1">
                <a:solidFill>
                  <a:srgbClr val="000000"/>
                </a:solidFill>
                <a:latin typeface="Adobe Garamond"/>
              </a:rPr>
              <a:t>belanja</a:t>
            </a:r>
            <a:r>
              <a:rPr lang="en-GB" dirty="0">
                <a:solidFill>
                  <a:srgbClr val="000000"/>
                </a:solidFill>
                <a:latin typeface="Adobe Garamond"/>
              </a:rPr>
              <a:t> </a:t>
            </a:r>
            <a:r>
              <a:rPr lang="en-GB" dirty="0" err="1">
                <a:solidFill>
                  <a:srgbClr val="000000"/>
                </a:solidFill>
                <a:latin typeface="Adobe Garamond"/>
              </a:rPr>
              <a:t>pada</a:t>
            </a:r>
            <a:r>
              <a:rPr lang="en-GB" dirty="0">
                <a:solidFill>
                  <a:srgbClr val="000000"/>
                </a:solidFill>
                <a:latin typeface="Adobe Garamond"/>
              </a:rPr>
              <a:t> media </a:t>
            </a:r>
            <a:r>
              <a:rPr lang="en-GB" dirty="0" err="1">
                <a:solidFill>
                  <a:srgbClr val="000000"/>
                </a:solidFill>
                <a:latin typeface="Adobe Garamond"/>
              </a:rPr>
              <a:t>tradisional</a:t>
            </a:r>
            <a:r>
              <a:rPr lang="en-GB" dirty="0">
                <a:solidFill>
                  <a:srgbClr val="000000"/>
                </a:solidFill>
                <a:latin typeface="Adobe Garamond"/>
              </a:rPr>
              <a:t>. </a:t>
            </a:r>
            <a:r>
              <a:rPr lang="en-GB" dirty="0" err="1">
                <a:solidFill>
                  <a:srgbClr val="000000"/>
                </a:solidFill>
                <a:latin typeface="Adobe Garamond"/>
              </a:rPr>
              <a:t>diperlukan</a:t>
            </a:r>
            <a:r>
              <a:rPr lang="en-GB" dirty="0">
                <a:solidFill>
                  <a:srgbClr val="000000"/>
                </a:solidFill>
                <a:latin typeface="Adobe Garamond"/>
              </a:rPr>
              <a:t> </a:t>
            </a:r>
            <a:r>
              <a:rPr lang="en-GB" dirty="0" err="1">
                <a:solidFill>
                  <a:srgbClr val="000000"/>
                </a:solidFill>
                <a:latin typeface="Adobe Garamond"/>
              </a:rPr>
              <a:t>inovasi</a:t>
            </a:r>
            <a:r>
              <a:rPr lang="en-GB" dirty="0">
                <a:solidFill>
                  <a:srgbClr val="000000"/>
                </a:solidFill>
                <a:latin typeface="Adobe Garamond"/>
              </a:rPr>
              <a:t> </a:t>
            </a:r>
            <a:r>
              <a:rPr lang="en-GB" dirty="0" err="1">
                <a:solidFill>
                  <a:srgbClr val="000000"/>
                </a:solidFill>
                <a:latin typeface="Adobe Garamond"/>
              </a:rPr>
              <a:t>baru</a:t>
            </a:r>
            <a:r>
              <a:rPr lang="en-GB" dirty="0">
                <a:solidFill>
                  <a:srgbClr val="000000"/>
                </a:solidFill>
                <a:latin typeface="Adobe Garamond"/>
              </a:rPr>
              <a:t>, media </a:t>
            </a:r>
            <a:r>
              <a:rPr lang="en-GB" dirty="0" err="1">
                <a:solidFill>
                  <a:srgbClr val="000000"/>
                </a:solidFill>
                <a:latin typeface="Adobe Garamond"/>
              </a:rPr>
              <a:t>baru</a:t>
            </a:r>
            <a:r>
              <a:rPr lang="en-GB" dirty="0">
                <a:solidFill>
                  <a:srgbClr val="000000"/>
                </a:solidFill>
                <a:latin typeface="Adobe Garamond"/>
              </a:rPr>
              <a:t>, </a:t>
            </a:r>
            <a:r>
              <a:rPr lang="en-GB" dirty="0" err="1">
                <a:solidFill>
                  <a:srgbClr val="000000"/>
                </a:solidFill>
                <a:latin typeface="Adobe Garamond"/>
              </a:rPr>
              <a:t>cara</a:t>
            </a:r>
            <a:r>
              <a:rPr lang="en-GB" dirty="0">
                <a:solidFill>
                  <a:srgbClr val="000000"/>
                </a:solidFill>
                <a:latin typeface="Adobe Garamond"/>
              </a:rPr>
              <a:t> </a:t>
            </a:r>
            <a:r>
              <a:rPr lang="en-GB" dirty="0" err="1">
                <a:solidFill>
                  <a:srgbClr val="000000"/>
                </a:solidFill>
                <a:latin typeface="Adobe Garamond"/>
              </a:rPr>
              <a:t>baru</a:t>
            </a:r>
            <a:r>
              <a:rPr lang="en-GB" dirty="0">
                <a:solidFill>
                  <a:srgbClr val="000000"/>
                </a:solidFill>
                <a:latin typeface="Adobe Garamond"/>
              </a:rPr>
              <a:t> </a:t>
            </a:r>
            <a:r>
              <a:rPr lang="en-GB" dirty="0" err="1">
                <a:solidFill>
                  <a:srgbClr val="000000"/>
                </a:solidFill>
                <a:latin typeface="Adobe Garamond"/>
              </a:rPr>
              <a:t>dalam</a:t>
            </a:r>
            <a:r>
              <a:rPr lang="en-GB" dirty="0">
                <a:solidFill>
                  <a:srgbClr val="000000"/>
                </a:solidFill>
                <a:latin typeface="Adobe Garamond"/>
              </a:rPr>
              <a:t> </a:t>
            </a:r>
            <a:r>
              <a:rPr lang="en-GB" dirty="0" err="1">
                <a:solidFill>
                  <a:srgbClr val="000000"/>
                </a:solidFill>
                <a:latin typeface="Adobe Garamond"/>
              </a:rPr>
              <a:t>menyampikan</a:t>
            </a:r>
            <a:r>
              <a:rPr lang="en-GB" dirty="0">
                <a:solidFill>
                  <a:srgbClr val="000000"/>
                </a:solidFill>
                <a:latin typeface="Adobe Garamond"/>
              </a:rPr>
              <a:t> </a:t>
            </a:r>
            <a:r>
              <a:rPr lang="en-GB" dirty="0" err="1">
                <a:solidFill>
                  <a:srgbClr val="000000"/>
                </a:solidFill>
                <a:latin typeface="Adobe Garamond"/>
              </a:rPr>
              <a:t>pesan</a:t>
            </a:r>
            <a:r>
              <a:rPr lang="en-GB" dirty="0">
                <a:solidFill>
                  <a:srgbClr val="000000"/>
                </a:solidFill>
                <a:latin typeface="Adobe Garamond"/>
              </a:rPr>
              <a:t> </a:t>
            </a:r>
            <a:r>
              <a:rPr lang="en-GB" dirty="0" err="1">
                <a:solidFill>
                  <a:srgbClr val="000000"/>
                </a:solidFill>
                <a:latin typeface="Adobe Garamond"/>
              </a:rPr>
              <a:t>komersial</a:t>
            </a:r>
            <a:r>
              <a:rPr lang="en-GB" dirty="0">
                <a:solidFill>
                  <a:srgbClr val="000000"/>
                </a:solidFill>
                <a:latin typeface="Adobe Garamond"/>
              </a:rPr>
              <a:t> </a:t>
            </a:r>
            <a:r>
              <a:rPr lang="en-GB" dirty="0" err="1">
                <a:solidFill>
                  <a:srgbClr val="000000"/>
                </a:solidFill>
                <a:latin typeface="Adobe Garamond"/>
              </a:rPr>
              <a:t>melalui</a:t>
            </a:r>
            <a:r>
              <a:rPr lang="en-GB" dirty="0">
                <a:solidFill>
                  <a:srgbClr val="000000"/>
                </a:solidFill>
                <a:latin typeface="Adobe Garamond"/>
              </a:rPr>
              <a:t> digital. </a:t>
            </a:r>
            <a:endParaRPr lang="en-GB" dirty="0"/>
          </a:p>
        </p:txBody>
      </p:sp>
    </p:spTree>
    <p:custDataLst>
      <p:tags r:id="rId1"/>
    </p:custDataLst>
    <p:extLst>
      <p:ext uri="{BB962C8B-B14F-4D97-AF65-F5344CB8AC3E}">
        <p14:creationId xmlns:p14="http://schemas.microsoft.com/office/powerpoint/2010/main" val="1602371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5800" y="16099"/>
            <a:ext cx="10145332" cy="885422"/>
          </a:xfrm>
        </p:spPr>
        <p:txBody>
          <a:bodyPr/>
          <a:lstStyle/>
          <a:p>
            <a:pPr algn="ctr"/>
            <a:r>
              <a:rPr lang="en-GB" dirty="0" smtClean="0"/>
              <a:t>Trend digital social marketing</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799" y="1067456"/>
            <a:ext cx="3639597" cy="162288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91535" y="1067456"/>
            <a:ext cx="3639597" cy="1622880"/>
          </a:xfrm>
        </p:spPr>
      </p:pic>
      <p:sp>
        <p:nvSpPr>
          <p:cNvPr id="7" name="Rectangle 6"/>
          <p:cNvSpPr/>
          <p:nvPr/>
        </p:nvSpPr>
        <p:spPr>
          <a:xfrm>
            <a:off x="685799" y="3063823"/>
            <a:ext cx="3639597" cy="2308324"/>
          </a:xfrm>
          <a:prstGeom prst="rect">
            <a:avLst/>
          </a:prstGeom>
        </p:spPr>
        <p:txBody>
          <a:bodyPr wrap="square">
            <a:spAutoFit/>
          </a:bodyPr>
          <a:lstStyle/>
          <a:p>
            <a:pPr algn="ctr"/>
            <a:r>
              <a:rPr lang="en-GB" dirty="0" err="1">
                <a:solidFill>
                  <a:srgbClr val="000000"/>
                </a:solidFill>
                <a:latin typeface="Adobe Garamond"/>
              </a:rPr>
              <a:t>Diperlukan</a:t>
            </a:r>
            <a:r>
              <a:rPr lang="en-GB" dirty="0">
                <a:solidFill>
                  <a:srgbClr val="000000"/>
                </a:solidFill>
                <a:latin typeface="Adobe Garamond"/>
              </a:rPr>
              <a:t> </a:t>
            </a:r>
            <a:r>
              <a:rPr lang="en-GB" dirty="0" err="1">
                <a:solidFill>
                  <a:srgbClr val="000000"/>
                </a:solidFill>
                <a:latin typeface="Adobe Garamond"/>
              </a:rPr>
              <a:t>integrasi</a:t>
            </a:r>
            <a:r>
              <a:rPr lang="en-GB" dirty="0">
                <a:solidFill>
                  <a:srgbClr val="000000"/>
                </a:solidFill>
                <a:latin typeface="Adobe Garamond"/>
              </a:rPr>
              <a:t> SEO </a:t>
            </a:r>
            <a:r>
              <a:rPr lang="en-GB" dirty="0" err="1">
                <a:solidFill>
                  <a:srgbClr val="000000"/>
                </a:solidFill>
                <a:latin typeface="Adobe Garamond"/>
              </a:rPr>
              <a:t>dan</a:t>
            </a:r>
            <a:r>
              <a:rPr lang="en-GB" dirty="0">
                <a:solidFill>
                  <a:srgbClr val="000000"/>
                </a:solidFill>
                <a:latin typeface="Adobe Garamond"/>
              </a:rPr>
              <a:t> Social media </a:t>
            </a:r>
            <a:r>
              <a:rPr lang="en-GB" dirty="0" err="1">
                <a:solidFill>
                  <a:srgbClr val="000000"/>
                </a:solidFill>
                <a:latin typeface="Adobe Garamond"/>
              </a:rPr>
              <a:t>untuk</a:t>
            </a:r>
            <a:r>
              <a:rPr lang="en-GB" dirty="0">
                <a:solidFill>
                  <a:srgbClr val="000000"/>
                </a:solidFill>
                <a:latin typeface="Adobe Garamond"/>
              </a:rPr>
              <a:t> </a:t>
            </a:r>
            <a:r>
              <a:rPr lang="en-GB" dirty="0" err="1">
                <a:solidFill>
                  <a:srgbClr val="000000"/>
                </a:solidFill>
                <a:latin typeface="Adobe Garamond"/>
              </a:rPr>
              <a:t>memaksimalkan</a:t>
            </a:r>
            <a:r>
              <a:rPr lang="en-GB" dirty="0">
                <a:solidFill>
                  <a:srgbClr val="000000"/>
                </a:solidFill>
                <a:latin typeface="Adobe Garamond"/>
              </a:rPr>
              <a:t> </a:t>
            </a:r>
            <a:r>
              <a:rPr lang="en-GB" dirty="0" err="1">
                <a:solidFill>
                  <a:srgbClr val="000000"/>
                </a:solidFill>
                <a:latin typeface="Adobe Garamond"/>
              </a:rPr>
              <a:t>aktivitas</a:t>
            </a:r>
            <a:r>
              <a:rPr lang="en-GB" dirty="0">
                <a:solidFill>
                  <a:srgbClr val="000000"/>
                </a:solidFill>
                <a:latin typeface="Adobe Garamond"/>
              </a:rPr>
              <a:t> marketing, </a:t>
            </a:r>
            <a:r>
              <a:rPr lang="en-GB" dirty="0" err="1">
                <a:solidFill>
                  <a:srgbClr val="000000"/>
                </a:solidFill>
                <a:latin typeface="Adobe Garamond"/>
              </a:rPr>
              <a:t>Cari</a:t>
            </a:r>
            <a:r>
              <a:rPr lang="en-GB" dirty="0">
                <a:solidFill>
                  <a:srgbClr val="000000"/>
                </a:solidFill>
                <a:latin typeface="Adobe Garamond"/>
              </a:rPr>
              <a:t>, </a:t>
            </a:r>
            <a:r>
              <a:rPr lang="en-GB" dirty="0" err="1">
                <a:solidFill>
                  <a:srgbClr val="000000"/>
                </a:solidFill>
                <a:latin typeface="Adobe Garamond"/>
              </a:rPr>
              <a:t>temukan</a:t>
            </a:r>
            <a:r>
              <a:rPr lang="en-GB" dirty="0">
                <a:solidFill>
                  <a:srgbClr val="000000"/>
                </a:solidFill>
                <a:latin typeface="Adobe Garamond"/>
              </a:rPr>
              <a:t>, </a:t>
            </a:r>
            <a:r>
              <a:rPr lang="en-GB" dirty="0" err="1">
                <a:solidFill>
                  <a:srgbClr val="000000"/>
                </a:solidFill>
                <a:latin typeface="Adobe Garamond"/>
              </a:rPr>
              <a:t>pengaruhi</a:t>
            </a:r>
            <a:r>
              <a:rPr lang="en-GB" dirty="0">
                <a:solidFill>
                  <a:srgbClr val="000000"/>
                </a:solidFill>
                <a:latin typeface="Adobe Garamond"/>
              </a:rPr>
              <a:t> </a:t>
            </a:r>
            <a:r>
              <a:rPr lang="en-GB" dirty="0" err="1">
                <a:solidFill>
                  <a:srgbClr val="000000"/>
                </a:solidFill>
                <a:latin typeface="Adobe Garamond"/>
              </a:rPr>
              <a:t>dan</a:t>
            </a:r>
            <a:r>
              <a:rPr lang="en-GB" dirty="0">
                <a:solidFill>
                  <a:srgbClr val="000000"/>
                </a:solidFill>
                <a:latin typeface="Adobe Garamond"/>
              </a:rPr>
              <a:t> </a:t>
            </a:r>
            <a:r>
              <a:rPr lang="en-GB" dirty="0" err="1">
                <a:solidFill>
                  <a:srgbClr val="000000"/>
                </a:solidFill>
                <a:latin typeface="Adobe Garamond"/>
              </a:rPr>
              <a:t>ikat</a:t>
            </a:r>
            <a:r>
              <a:rPr lang="en-GB" dirty="0">
                <a:solidFill>
                  <a:srgbClr val="000000"/>
                </a:solidFill>
                <a:latin typeface="Adobe Garamond"/>
              </a:rPr>
              <a:t> </a:t>
            </a:r>
            <a:r>
              <a:rPr lang="en-GB" dirty="0" err="1">
                <a:solidFill>
                  <a:srgbClr val="000000"/>
                </a:solidFill>
                <a:latin typeface="Adobe Garamond"/>
              </a:rPr>
              <a:t>menjadi</a:t>
            </a:r>
            <a:r>
              <a:rPr lang="en-GB" dirty="0">
                <a:solidFill>
                  <a:srgbClr val="000000"/>
                </a:solidFill>
                <a:latin typeface="Adobe Garamond"/>
              </a:rPr>
              <a:t> </a:t>
            </a:r>
            <a:r>
              <a:rPr lang="en-GB" dirty="0" err="1">
                <a:solidFill>
                  <a:srgbClr val="000000"/>
                </a:solidFill>
                <a:latin typeface="Adobe Garamond"/>
              </a:rPr>
              <a:t>pelanggan</a:t>
            </a:r>
            <a:r>
              <a:rPr lang="en-GB" dirty="0">
                <a:solidFill>
                  <a:srgbClr val="000000"/>
                </a:solidFill>
                <a:latin typeface="Adobe Garamond"/>
              </a:rPr>
              <a:t> </a:t>
            </a:r>
            <a:r>
              <a:rPr lang="en-GB" dirty="0" err="1">
                <a:solidFill>
                  <a:srgbClr val="000000"/>
                </a:solidFill>
                <a:latin typeface="Adobe Garamond"/>
              </a:rPr>
              <a:t>setia</a:t>
            </a:r>
            <a:r>
              <a:rPr lang="en-GB" dirty="0">
                <a:solidFill>
                  <a:srgbClr val="000000"/>
                </a:solidFill>
                <a:latin typeface="Adobe Garamond"/>
              </a:rPr>
              <a:t>.</a:t>
            </a:r>
          </a:p>
          <a:p>
            <a:pPr algn="ctr"/>
            <a:r>
              <a:rPr lang="en-GB" dirty="0"/>
              <a:t/>
            </a:r>
            <a:br>
              <a:rPr lang="en-GB" dirty="0"/>
            </a:br>
            <a:endParaRPr lang="en-GB" dirty="0"/>
          </a:p>
        </p:txBody>
      </p:sp>
      <p:sp>
        <p:nvSpPr>
          <p:cNvPr id="9" name="Rectangle 8"/>
          <p:cNvSpPr/>
          <p:nvPr/>
        </p:nvSpPr>
        <p:spPr>
          <a:xfrm>
            <a:off x="7191534" y="3063823"/>
            <a:ext cx="3639598" cy="2585323"/>
          </a:xfrm>
          <a:prstGeom prst="rect">
            <a:avLst/>
          </a:prstGeom>
        </p:spPr>
        <p:txBody>
          <a:bodyPr wrap="square">
            <a:spAutoFit/>
          </a:bodyPr>
          <a:lstStyle/>
          <a:p>
            <a:pPr algn="ctr"/>
            <a:r>
              <a:rPr lang="en-GB" dirty="0">
                <a:solidFill>
                  <a:srgbClr val="000000"/>
                </a:solidFill>
                <a:latin typeface="Adobe Garamond"/>
              </a:rPr>
              <a:t>inbound marketing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cara</a:t>
            </a:r>
            <a:r>
              <a:rPr lang="en-GB" dirty="0">
                <a:solidFill>
                  <a:srgbClr val="000000"/>
                </a:solidFill>
                <a:latin typeface="Adobe Garamond"/>
              </a:rPr>
              <a:t> </a:t>
            </a:r>
            <a:r>
              <a:rPr lang="en-GB" dirty="0" err="1">
                <a:solidFill>
                  <a:srgbClr val="000000"/>
                </a:solidFill>
                <a:latin typeface="Adobe Garamond"/>
              </a:rPr>
              <a:t>perusahaan</a:t>
            </a:r>
            <a:r>
              <a:rPr lang="en-GB" dirty="0">
                <a:solidFill>
                  <a:srgbClr val="000000"/>
                </a:solidFill>
                <a:latin typeface="Adobe Garamond"/>
              </a:rPr>
              <a:t> </a:t>
            </a:r>
            <a:r>
              <a:rPr lang="en-GB" dirty="0" err="1">
                <a:solidFill>
                  <a:srgbClr val="000000"/>
                </a:solidFill>
                <a:latin typeface="Adobe Garamond"/>
              </a:rPr>
              <a:t>mengenalkan</a:t>
            </a:r>
            <a:r>
              <a:rPr lang="en-GB" dirty="0">
                <a:solidFill>
                  <a:srgbClr val="000000"/>
                </a:solidFill>
                <a:latin typeface="Adobe Garamond"/>
              </a:rPr>
              <a:t> </a:t>
            </a:r>
            <a:r>
              <a:rPr lang="en-GB" dirty="0" err="1">
                <a:solidFill>
                  <a:srgbClr val="000000"/>
                </a:solidFill>
                <a:latin typeface="Adobe Garamond"/>
              </a:rPr>
              <a:t>produk</a:t>
            </a:r>
            <a:r>
              <a:rPr lang="en-GB" dirty="0">
                <a:solidFill>
                  <a:srgbClr val="000000"/>
                </a:solidFill>
                <a:latin typeface="Adobe Garamond"/>
              </a:rPr>
              <a:t>/</a:t>
            </a:r>
            <a:r>
              <a:rPr lang="en-GB" dirty="0" err="1">
                <a:solidFill>
                  <a:srgbClr val="000000"/>
                </a:solidFill>
                <a:latin typeface="Adobe Garamond"/>
              </a:rPr>
              <a:t>jasa</a:t>
            </a:r>
            <a:r>
              <a:rPr lang="en-GB" dirty="0">
                <a:solidFill>
                  <a:srgbClr val="000000"/>
                </a:solidFill>
                <a:latin typeface="Adobe Garamond"/>
              </a:rPr>
              <a:t> </a:t>
            </a:r>
            <a:r>
              <a:rPr lang="en-GB" dirty="0" err="1">
                <a:solidFill>
                  <a:srgbClr val="000000"/>
                </a:solidFill>
                <a:latin typeface="Adobe Garamond"/>
              </a:rPr>
              <a:t>melalui</a:t>
            </a:r>
            <a:r>
              <a:rPr lang="en-GB" dirty="0">
                <a:solidFill>
                  <a:srgbClr val="000000"/>
                </a:solidFill>
                <a:latin typeface="Adobe Garamond"/>
              </a:rPr>
              <a:t> blog, podcast, </a:t>
            </a:r>
            <a:r>
              <a:rPr lang="en-GB" dirty="0" smtClean="0">
                <a:solidFill>
                  <a:srgbClr val="000000"/>
                </a:solidFill>
                <a:latin typeface="Adobe Garamond"/>
              </a:rPr>
              <a:t>video, social </a:t>
            </a:r>
            <a:r>
              <a:rPr lang="en-GB" dirty="0">
                <a:solidFill>
                  <a:srgbClr val="000000"/>
                </a:solidFill>
                <a:latin typeface="Adobe Garamond"/>
              </a:rPr>
              <a:t>media, </a:t>
            </a:r>
            <a:r>
              <a:rPr lang="en-GB" dirty="0" err="1">
                <a:solidFill>
                  <a:srgbClr val="000000"/>
                </a:solidFill>
                <a:latin typeface="Adobe Garamond"/>
              </a:rPr>
              <a:t>berbeda</a:t>
            </a:r>
            <a:r>
              <a:rPr lang="en-GB" dirty="0">
                <a:solidFill>
                  <a:srgbClr val="000000"/>
                </a:solidFill>
                <a:latin typeface="Adobe Garamond"/>
              </a:rPr>
              <a:t> </a:t>
            </a:r>
            <a:r>
              <a:rPr lang="en-GB" dirty="0" err="1">
                <a:solidFill>
                  <a:srgbClr val="000000"/>
                </a:solidFill>
                <a:latin typeface="Adobe Garamond"/>
              </a:rPr>
              <a:t>dengan</a:t>
            </a:r>
            <a:r>
              <a:rPr lang="en-GB" dirty="0">
                <a:solidFill>
                  <a:srgbClr val="000000"/>
                </a:solidFill>
                <a:latin typeface="Adobe Garamond"/>
              </a:rPr>
              <a:t> outbound marketing </a:t>
            </a:r>
            <a:r>
              <a:rPr lang="en-GB" dirty="0" smtClean="0">
                <a:solidFill>
                  <a:srgbClr val="000000"/>
                </a:solidFill>
                <a:latin typeface="Adobe Garamond"/>
              </a:rPr>
              <a:t>yang </a:t>
            </a:r>
            <a:r>
              <a:rPr lang="en-GB" dirty="0" err="1" smtClean="0">
                <a:solidFill>
                  <a:srgbClr val="000000"/>
                </a:solidFill>
                <a:latin typeface="Adobe Garamond"/>
              </a:rPr>
              <a:t>memperkenalkan</a:t>
            </a:r>
            <a:r>
              <a:rPr lang="en-GB" dirty="0" smtClean="0">
                <a:solidFill>
                  <a:srgbClr val="000000"/>
                </a:solidFill>
                <a:latin typeface="Adobe Garamond"/>
              </a:rPr>
              <a:t> </a:t>
            </a:r>
            <a:r>
              <a:rPr lang="en-GB" dirty="0" err="1">
                <a:solidFill>
                  <a:srgbClr val="000000"/>
                </a:solidFill>
                <a:latin typeface="Adobe Garamond"/>
              </a:rPr>
              <a:t>produk</a:t>
            </a:r>
            <a:r>
              <a:rPr lang="en-GB" dirty="0">
                <a:solidFill>
                  <a:srgbClr val="000000"/>
                </a:solidFill>
                <a:latin typeface="Adobe Garamond"/>
              </a:rPr>
              <a:t> </a:t>
            </a:r>
            <a:r>
              <a:rPr lang="en-GB" dirty="0" err="1">
                <a:solidFill>
                  <a:srgbClr val="000000"/>
                </a:solidFill>
                <a:latin typeface="Adobe Garamond"/>
              </a:rPr>
              <a:t>melalui</a:t>
            </a:r>
            <a:r>
              <a:rPr lang="en-GB" dirty="0">
                <a:solidFill>
                  <a:srgbClr val="000000"/>
                </a:solidFill>
                <a:latin typeface="Adobe Garamond"/>
              </a:rPr>
              <a:t> radio, </a:t>
            </a:r>
            <a:r>
              <a:rPr lang="en-GB" dirty="0" err="1">
                <a:solidFill>
                  <a:srgbClr val="000000"/>
                </a:solidFill>
                <a:latin typeface="Adobe Garamond"/>
              </a:rPr>
              <a:t>tv</a:t>
            </a:r>
            <a:r>
              <a:rPr lang="en-GB" dirty="0">
                <a:solidFill>
                  <a:srgbClr val="000000"/>
                </a:solidFill>
                <a:latin typeface="Adobe Garamond"/>
              </a:rPr>
              <a:t> , </a:t>
            </a:r>
            <a:r>
              <a:rPr lang="en-GB" dirty="0" err="1" smtClean="0">
                <a:solidFill>
                  <a:srgbClr val="000000"/>
                </a:solidFill>
                <a:latin typeface="Adobe Garamond"/>
              </a:rPr>
              <a:t>brochuer</a:t>
            </a:r>
            <a:r>
              <a:rPr lang="en-GB" dirty="0">
                <a:solidFill>
                  <a:srgbClr val="000000"/>
                </a:solidFill>
                <a:latin typeface="Adobe Garamond"/>
              </a:rPr>
              <a:t>, </a:t>
            </a:r>
            <a:r>
              <a:rPr lang="en-GB" dirty="0" err="1" smtClean="0">
                <a:solidFill>
                  <a:srgbClr val="000000"/>
                </a:solidFill>
                <a:latin typeface="Adobe Garamond"/>
              </a:rPr>
              <a:t>dan</a:t>
            </a:r>
            <a:r>
              <a:rPr lang="en-GB" dirty="0" smtClean="0">
                <a:solidFill>
                  <a:srgbClr val="000000"/>
                </a:solidFill>
                <a:latin typeface="Adobe Garamond"/>
              </a:rPr>
              <a:t> </a:t>
            </a:r>
            <a:r>
              <a:rPr lang="en-GB" dirty="0" err="1">
                <a:solidFill>
                  <a:srgbClr val="000000"/>
                </a:solidFill>
                <a:latin typeface="Adobe Garamond"/>
              </a:rPr>
              <a:t>segala</a:t>
            </a:r>
            <a:r>
              <a:rPr lang="en-GB" dirty="0">
                <a:solidFill>
                  <a:srgbClr val="000000"/>
                </a:solidFill>
                <a:latin typeface="Adobe Garamond"/>
              </a:rPr>
              <a:t> </a:t>
            </a:r>
            <a:r>
              <a:rPr lang="en-GB" dirty="0" err="1">
                <a:solidFill>
                  <a:srgbClr val="000000"/>
                </a:solidFill>
                <a:latin typeface="Adobe Garamond"/>
              </a:rPr>
              <a:t>macam</a:t>
            </a:r>
            <a:r>
              <a:rPr lang="en-GB" dirty="0">
                <a:solidFill>
                  <a:srgbClr val="000000"/>
                </a:solidFill>
                <a:latin typeface="Adobe Garamond"/>
              </a:rPr>
              <a:t> </a:t>
            </a:r>
            <a:r>
              <a:rPr lang="en-GB" dirty="0" err="1">
                <a:solidFill>
                  <a:srgbClr val="000000"/>
                </a:solidFill>
                <a:latin typeface="Adobe Garamond"/>
              </a:rPr>
              <a:t>tradisional</a:t>
            </a:r>
            <a:r>
              <a:rPr lang="en-GB" dirty="0">
                <a:solidFill>
                  <a:srgbClr val="000000"/>
                </a:solidFill>
                <a:latin typeface="Adobe Garamond"/>
              </a:rPr>
              <a:t> advertising </a:t>
            </a:r>
            <a:r>
              <a:rPr lang="en-GB" dirty="0" err="1">
                <a:solidFill>
                  <a:srgbClr val="000000"/>
                </a:solidFill>
                <a:latin typeface="Adobe Garamond"/>
              </a:rPr>
              <a:t>lainnya</a:t>
            </a:r>
            <a:r>
              <a:rPr lang="en-GB" dirty="0">
                <a:solidFill>
                  <a:srgbClr val="000000"/>
                </a:solidFill>
                <a:latin typeface="Adobe Garamond"/>
              </a:rPr>
              <a:t>. </a:t>
            </a:r>
            <a:endParaRPr lang="en-GB" dirty="0"/>
          </a:p>
        </p:txBody>
      </p:sp>
    </p:spTree>
    <p:custDataLst>
      <p:tags r:id="rId1"/>
    </p:custDataLst>
    <p:extLst>
      <p:ext uri="{BB962C8B-B14F-4D97-AF65-F5344CB8AC3E}">
        <p14:creationId xmlns:p14="http://schemas.microsoft.com/office/powerpoint/2010/main" val="1418522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1" y="2034862"/>
            <a:ext cx="10367493" cy="2862322"/>
          </a:xfrm>
          <a:prstGeom prst="rect">
            <a:avLst/>
          </a:prstGeom>
        </p:spPr>
        <p:txBody>
          <a:bodyPr wrap="square">
            <a:spAutoFit/>
          </a:bodyPr>
          <a:lstStyle/>
          <a:p>
            <a:pPr marL="285750" indent="-285750">
              <a:buFont typeface="Arial" panose="020B0604020202020204" pitchFamily="34" charset="0"/>
              <a:buChar char="•"/>
            </a:pPr>
            <a:r>
              <a:rPr lang="id-ID" u="sng" dirty="0" smtClean="0">
                <a:latin typeface="Adobe Fan Heiti Std B" panose="020B0700000000000000" pitchFamily="34" charset="-128"/>
                <a:ea typeface="Adobe Fan Heiti Std B" panose="020B0700000000000000" pitchFamily="34" charset="-128"/>
                <a:hlinkClick r:id="rId3"/>
              </a:rPr>
              <a:t>http</a:t>
            </a:r>
            <a:r>
              <a:rPr lang="id-ID" u="sng" dirty="0">
                <a:latin typeface="Adobe Fan Heiti Std B" panose="020B0700000000000000" pitchFamily="34" charset="-128"/>
                <a:ea typeface="Adobe Fan Heiti Std B" panose="020B0700000000000000" pitchFamily="34" charset="-128"/>
                <a:hlinkClick r:id="rId3"/>
              </a:rPr>
              <a:t>://</a:t>
            </a:r>
            <a:r>
              <a:rPr lang="id-ID" u="sng" dirty="0" smtClean="0">
                <a:latin typeface="Adobe Fan Heiti Std B" panose="020B0700000000000000" pitchFamily="34" charset="-128"/>
                <a:ea typeface="Adobe Fan Heiti Std B" panose="020B0700000000000000" pitchFamily="34" charset="-128"/>
                <a:hlinkClick r:id="rId3"/>
              </a:rPr>
              <a:t>www.romelteamedia.com/2014/04/media-sosial-pengertian-karakteristik.html</a:t>
            </a:r>
            <a:endParaRPr lang="en-GB" u="sng" dirty="0" smtClean="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en-GB" u="sng" dirty="0" smtClean="0">
                <a:latin typeface="Adobe Fan Heiti Std B" panose="020B0700000000000000" pitchFamily="34" charset="-128"/>
                <a:ea typeface="Adobe Fan Heiti Std B" panose="020B0700000000000000" pitchFamily="34" charset="-128"/>
                <a:hlinkClick r:id="rId4"/>
              </a:rPr>
              <a:t>http</a:t>
            </a:r>
            <a:r>
              <a:rPr lang="en-GB" u="sng" dirty="0">
                <a:latin typeface="Adobe Fan Heiti Std B" panose="020B0700000000000000" pitchFamily="34" charset="-128"/>
                <a:ea typeface="Adobe Fan Heiti Std B" panose="020B0700000000000000" pitchFamily="34" charset="-128"/>
                <a:hlinkClick r:id="rId4"/>
              </a:rPr>
              <a:t>://</a:t>
            </a:r>
            <a:r>
              <a:rPr lang="en-GB" u="sng" dirty="0" smtClean="0">
                <a:latin typeface="Adobe Fan Heiti Std B" panose="020B0700000000000000" pitchFamily="34" charset="-128"/>
                <a:ea typeface="Adobe Fan Heiti Std B" panose="020B0700000000000000" pitchFamily="34" charset="-128"/>
                <a:hlinkClick r:id="rId4"/>
              </a:rPr>
              <a:t>kukuhtw.com/2013/11/08/14-trend-digital-social-media-marketing-dan-peluang-bagi-pembuat-konten-dan-pembuat-platform-aplikasi-di-tahun-2014/</a:t>
            </a:r>
            <a:endParaRPr lang="en-GB" u="sng" dirty="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id-ID" u="sng" dirty="0" smtClean="0">
                <a:latin typeface="Adobe Fan Heiti Std B" panose="020B0700000000000000" pitchFamily="34" charset="-128"/>
                <a:ea typeface="Adobe Fan Heiti Std B" panose="020B0700000000000000" pitchFamily="34" charset="-128"/>
                <a:hlinkClick r:id="rId5"/>
              </a:rPr>
              <a:t>http</a:t>
            </a:r>
            <a:r>
              <a:rPr lang="id-ID" u="sng" dirty="0">
                <a:latin typeface="Adobe Fan Heiti Std B" panose="020B0700000000000000" pitchFamily="34" charset="-128"/>
                <a:ea typeface="Adobe Fan Heiti Std B" panose="020B0700000000000000" pitchFamily="34" charset="-128"/>
                <a:hlinkClick r:id="rId5"/>
              </a:rPr>
              <a:t>://</a:t>
            </a:r>
            <a:r>
              <a:rPr lang="id-ID" u="sng" dirty="0" smtClean="0">
                <a:latin typeface="Adobe Fan Heiti Std B" panose="020B0700000000000000" pitchFamily="34" charset="-128"/>
                <a:ea typeface="Adobe Fan Heiti Std B" panose="020B0700000000000000" pitchFamily="34" charset="-128"/>
                <a:hlinkClick r:id="rId5"/>
              </a:rPr>
              <a:t>hendraxsap.wordpress.com/2012/05/09/peran-media-sosial-dalam-branding-produk-dan-strategi-pemasaran/</a:t>
            </a:r>
            <a:endParaRPr lang="en-GB" u="sng" dirty="0" smtClean="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id-ID" u="sng" dirty="0" smtClean="0">
                <a:latin typeface="Adobe Fan Heiti Std B" panose="020B0700000000000000" pitchFamily="34" charset="-128"/>
                <a:ea typeface="Adobe Fan Heiti Std B" panose="020B0700000000000000" pitchFamily="34" charset="-128"/>
                <a:hlinkClick r:id="rId6"/>
              </a:rPr>
              <a:t>http</a:t>
            </a:r>
            <a:r>
              <a:rPr lang="id-ID" u="sng" dirty="0">
                <a:latin typeface="Adobe Fan Heiti Std B" panose="020B0700000000000000" pitchFamily="34" charset="-128"/>
                <a:ea typeface="Adobe Fan Heiti Std B" panose="020B0700000000000000" pitchFamily="34" charset="-128"/>
                <a:hlinkClick r:id="rId6"/>
              </a:rPr>
              <a:t>://portalukm.com/memasarkan-produk-anda-lewat-media-sosial</a:t>
            </a:r>
            <a:r>
              <a:rPr lang="id-ID" u="sng" dirty="0" smtClean="0">
                <a:latin typeface="Adobe Fan Heiti Std B" panose="020B0700000000000000" pitchFamily="34" charset="-128"/>
                <a:ea typeface="Adobe Fan Heiti Std B" panose="020B0700000000000000" pitchFamily="34" charset="-128"/>
                <a:hlinkClick r:id="rId6"/>
              </a:rPr>
              <a:t>/</a:t>
            </a:r>
            <a:endParaRPr lang="en-GB" u="sng" dirty="0" smtClean="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id-ID" u="sng" dirty="0">
                <a:latin typeface="Adobe Fan Heiti Std B" panose="020B0700000000000000" pitchFamily="34" charset="-128"/>
                <a:ea typeface="Adobe Fan Heiti Std B" panose="020B0700000000000000" pitchFamily="34" charset="-128"/>
                <a:hlinkClick r:id="rId5"/>
              </a:rPr>
              <a:t>http://hendraxsap.wordpress.com/2012/05/09/peran-media-sosial-dalam-branding-produk-dan-strategi-pemasaran</a:t>
            </a:r>
            <a:r>
              <a:rPr lang="id-ID" u="sng" dirty="0" smtClean="0">
                <a:latin typeface="Adobe Fan Heiti Std B" panose="020B0700000000000000" pitchFamily="34" charset="-128"/>
                <a:ea typeface="Adobe Fan Heiti Std B" panose="020B0700000000000000" pitchFamily="34" charset="-128"/>
                <a:hlinkClick r:id="rId5"/>
              </a:rPr>
              <a:t>/</a:t>
            </a:r>
            <a:endParaRPr lang="en-GB" u="sng" dirty="0" smtClean="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en-GB" u="sng" dirty="0">
                <a:latin typeface="Adobe Fan Heiti Std B" panose="020B0700000000000000" pitchFamily="34" charset="-128"/>
                <a:ea typeface="Adobe Fan Heiti Std B" panose="020B0700000000000000" pitchFamily="34" charset="-128"/>
                <a:hlinkClick r:id="rId7"/>
              </a:rPr>
              <a:t>http://</a:t>
            </a:r>
            <a:r>
              <a:rPr lang="en-GB" u="sng" dirty="0" smtClean="0">
                <a:latin typeface="Adobe Fan Heiti Std B" panose="020B0700000000000000" pitchFamily="34" charset="-128"/>
                <a:ea typeface="Adobe Fan Heiti Std B" panose="020B0700000000000000" pitchFamily="34" charset="-128"/>
                <a:hlinkClick r:id="rId7"/>
              </a:rPr>
              <a:t>komunikasi.us/index.php/course/strategic-corporate-communication/1505-corporate-branding-and-advertising</a:t>
            </a:r>
            <a:endParaRPr lang="en-GB" u="sng" dirty="0" smtClean="0">
              <a:latin typeface="Adobe Fan Heiti Std B" panose="020B0700000000000000" pitchFamily="34" charset="-128"/>
              <a:ea typeface="Adobe Fan Heiti Std B" panose="020B0700000000000000" pitchFamily="34" charset="-128"/>
            </a:endParaRPr>
          </a:p>
        </p:txBody>
      </p:sp>
      <p:sp>
        <p:nvSpPr>
          <p:cNvPr id="3" name="Title 2"/>
          <p:cNvSpPr>
            <a:spLocks noGrp="1"/>
          </p:cNvSpPr>
          <p:nvPr>
            <p:ph type="title"/>
          </p:nvPr>
        </p:nvSpPr>
        <p:spPr>
          <a:xfrm>
            <a:off x="672922" y="325191"/>
            <a:ext cx="10396882" cy="1151965"/>
          </a:xfrm>
        </p:spPr>
        <p:txBody>
          <a:bodyPr/>
          <a:lstStyle/>
          <a:p>
            <a:pPr algn="ctr"/>
            <a:r>
              <a:rPr lang="en-GB" dirty="0" err="1" smtClean="0"/>
              <a:t>sumber</a:t>
            </a:r>
            <a:endParaRPr lang="en-GB" dirty="0"/>
          </a:p>
        </p:txBody>
      </p:sp>
    </p:spTree>
    <p:custDataLst>
      <p:tags r:id="rId1"/>
    </p:custDataLst>
    <p:extLst>
      <p:ext uri="{BB962C8B-B14F-4D97-AF65-F5344CB8AC3E}">
        <p14:creationId xmlns:p14="http://schemas.microsoft.com/office/powerpoint/2010/main" val="56628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id-ID" dirty="0">
                <a:latin typeface="Adobe Fan Heiti Std B" panose="020B0700000000000000" pitchFamily="34" charset="-128"/>
                <a:ea typeface="Adobe Fan Heiti Std B" panose="020B0700000000000000" pitchFamily="34" charset="-128"/>
              </a:rPr>
              <a:t>Personal Branding adalah merupakan kunci untuk membangun dan menghasilkan jutaan orang-orang yang profesional. Personal brand digunakan sebagai alat untuk membentuk pandangan orang lain kepada diri anda. </a:t>
            </a:r>
            <a:endParaRPr lang="en-GB"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lstStyle/>
          <a:p>
            <a:r>
              <a:rPr lang="en-GB" dirty="0" smtClean="0"/>
              <a:t>Personal branding</a:t>
            </a:r>
            <a:endParaRPr lang="en-GB" dirty="0"/>
          </a:p>
        </p:txBody>
      </p:sp>
    </p:spTree>
    <p:custDataLst>
      <p:tags r:id="rId1"/>
    </p:custDataLst>
    <p:extLst>
      <p:ext uri="{BB962C8B-B14F-4D97-AF65-F5344CB8AC3E}">
        <p14:creationId xmlns:p14="http://schemas.microsoft.com/office/powerpoint/2010/main" val="2309216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dirty="0">
                <a:latin typeface="Adobe Fan Heiti Std B" panose="020B0700000000000000" pitchFamily="34" charset="-128"/>
                <a:ea typeface="Adobe Fan Heiti Std B" panose="020B0700000000000000" pitchFamily="34" charset="-128"/>
              </a:rPr>
              <a:t>corporate branding </a:t>
            </a:r>
            <a:r>
              <a:rPr lang="en-GB" dirty="0" err="1">
                <a:latin typeface="Adobe Fan Heiti Std B" panose="020B0700000000000000" pitchFamily="34" charset="-128"/>
                <a:ea typeface="Adobe Fan Heiti Std B" panose="020B0700000000000000" pitchFamily="34" charset="-128"/>
              </a:rPr>
              <a:t>merupakan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penerapan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dari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penggunaan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nama</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perusahaan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sebagai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suatu</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merek</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produk</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nama</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perusahaan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digunakan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sebagai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penjamin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dari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kualitas</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sebuah</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produk</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atau</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jasa</a:t>
            </a:r>
            <a:r>
              <a:rPr lang="en-GB" dirty="0">
                <a:latin typeface="Adobe Fan Heiti Std B" panose="020B0700000000000000" pitchFamily="34" charset="-128"/>
                <a:ea typeface="Adobe Fan Heiti Std B" panose="020B0700000000000000" pitchFamily="34" charset="-128"/>
              </a:rPr>
              <a:t> yang </a:t>
            </a:r>
            <a:r>
              <a:rPr lang="en-GB" dirty="0" err="1">
                <a:latin typeface="Adobe Fan Heiti Std B" panose="020B0700000000000000" pitchFamily="34" charset="-128"/>
                <a:ea typeface="Adobe Fan Heiti Std B" panose="020B0700000000000000" pitchFamily="34" charset="-128"/>
              </a:rPr>
              <a:t>ditawarkan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oleh</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suatu</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organisasi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atau</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perusahaan</a:t>
            </a:r>
            <a:endParaRPr lang="en-GB"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lstStyle/>
          <a:p>
            <a:r>
              <a:rPr lang="en-GB" dirty="0" smtClean="0"/>
              <a:t>Corporate branding</a:t>
            </a:r>
            <a:endParaRPr lang="en-GB" dirty="0"/>
          </a:p>
        </p:txBody>
      </p:sp>
    </p:spTree>
    <p:custDataLst>
      <p:tags r:id="rId1"/>
    </p:custDataLst>
    <p:extLst>
      <p:ext uri="{BB962C8B-B14F-4D97-AF65-F5344CB8AC3E}">
        <p14:creationId xmlns:p14="http://schemas.microsoft.com/office/powerpoint/2010/main" val="3537911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id-ID" dirty="0">
                <a:latin typeface="Adobe Fan Heiti Std B" panose="020B0700000000000000" pitchFamily="34" charset="-128"/>
                <a:ea typeface="Adobe Fan Heiti Std B" panose="020B0700000000000000" pitchFamily="34" charset="-128"/>
              </a:rPr>
              <a:t>Media sosial yang biasa digunakan perusahaan sebagai sarana bisnis adalah :</a:t>
            </a:r>
            <a:endParaRPr lang="en-GB" dirty="0">
              <a:latin typeface="Adobe Fan Heiti Std B" panose="020B0700000000000000" pitchFamily="34" charset="-128"/>
              <a:ea typeface="Adobe Fan Heiti Std B" panose="020B0700000000000000" pitchFamily="34" charset="-128"/>
            </a:endParaRPr>
          </a:p>
          <a:p>
            <a:pPr lvl="0"/>
            <a:r>
              <a:rPr lang="id-ID" dirty="0">
                <a:latin typeface="Adobe Fan Heiti Std B" panose="020B0700000000000000" pitchFamily="34" charset="-128"/>
                <a:ea typeface="Adobe Fan Heiti Std B" panose="020B0700000000000000" pitchFamily="34" charset="-128"/>
              </a:rPr>
              <a:t>Facebook</a:t>
            </a:r>
            <a:endParaRPr lang="en-GB" dirty="0">
              <a:latin typeface="Adobe Fan Heiti Std B" panose="020B0700000000000000" pitchFamily="34" charset="-128"/>
              <a:ea typeface="Adobe Fan Heiti Std B" panose="020B0700000000000000" pitchFamily="34" charset="-128"/>
            </a:endParaRPr>
          </a:p>
          <a:p>
            <a:pPr lvl="0"/>
            <a:r>
              <a:rPr lang="id-ID" dirty="0">
                <a:latin typeface="Adobe Fan Heiti Std B" panose="020B0700000000000000" pitchFamily="34" charset="-128"/>
                <a:ea typeface="Adobe Fan Heiti Std B" panose="020B0700000000000000" pitchFamily="34" charset="-128"/>
              </a:rPr>
              <a:t>Twitter</a:t>
            </a:r>
            <a:endParaRPr lang="en-GB" dirty="0">
              <a:latin typeface="Adobe Fan Heiti Std B" panose="020B0700000000000000" pitchFamily="34" charset="-128"/>
              <a:ea typeface="Adobe Fan Heiti Std B" panose="020B0700000000000000" pitchFamily="34" charset="-128"/>
            </a:endParaRPr>
          </a:p>
          <a:p>
            <a:pPr lvl="0"/>
            <a:r>
              <a:rPr lang="id-ID" dirty="0">
                <a:latin typeface="Adobe Fan Heiti Std B" panose="020B0700000000000000" pitchFamily="34" charset="-128"/>
                <a:ea typeface="Adobe Fan Heiti Std B" panose="020B0700000000000000" pitchFamily="34" charset="-128"/>
              </a:rPr>
              <a:t>Youtube </a:t>
            </a:r>
            <a:endParaRPr lang="en-GB" dirty="0">
              <a:latin typeface="Adobe Fan Heiti Std B" panose="020B0700000000000000" pitchFamily="34" charset="-128"/>
              <a:ea typeface="Adobe Fan Heiti Std B" panose="020B0700000000000000" pitchFamily="34" charset="-128"/>
            </a:endParaRPr>
          </a:p>
          <a:p>
            <a:endParaRPr lang="en-GB"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normAutofit/>
          </a:bodyPr>
          <a:lstStyle/>
          <a:p>
            <a:r>
              <a:rPr lang="en-GB" dirty="0" smtClean="0"/>
              <a:t>Media social </a:t>
            </a:r>
            <a:r>
              <a:rPr lang="en-GB" dirty="0" err="1" smtClean="0"/>
              <a:t>pendukun</a:t>
            </a:r>
            <a:r>
              <a:rPr lang="en-GB" dirty="0" smtClean="0"/>
              <a:t> </a:t>
            </a:r>
            <a:r>
              <a:rPr lang="en-GB" dirty="0" err="1" smtClean="0"/>
              <a:t>bisinis</a:t>
            </a:r>
            <a:endParaRPr lang="en-GB" dirty="0"/>
          </a:p>
        </p:txBody>
      </p:sp>
    </p:spTree>
    <p:custDataLst>
      <p:tags r:id="rId1"/>
    </p:custDataLst>
    <p:extLst>
      <p:ext uri="{BB962C8B-B14F-4D97-AF65-F5344CB8AC3E}">
        <p14:creationId xmlns:p14="http://schemas.microsoft.com/office/powerpoint/2010/main" val="2438190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GB" dirty="0" smtClean="0">
                <a:latin typeface="Adobe Fan Heiti Std B" panose="020B0700000000000000" pitchFamily="34" charset="-128"/>
                <a:ea typeface="Adobe Fan Heiti Std B" panose="020B0700000000000000" pitchFamily="34" charset="-128"/>
              </a:rPr>
              <a:t>1. </a:t>
            </a:r>
            <a:r>
              <a:rPr lang="id-ID" dirty="0" smtClean="0">
                <a:latin typeface="Adobe Fan Heiti Std B" panose="020B0700000000000000" pitchFamily="34" charset="-128"/>
                <a:ea typeface="Adobe Fan Heiti Std B" panose="020B0700000000000000" pitchFamily="34" charset="-128"/>
              </a:rPr>
              <a:t>Kegiatan </a:t>
            </a:r>
            <a:r>
              <a:rPr lang="id-ID" dirty="0">
                <a:latin typeface="Adobe Fan Heiti Std B" panose="020B0700000000000000" pitchFamily="34" charset="-128"/>
                <a:ea typeface="Adobe Fan Heiti Std B" panose="020B0700000000000000" pitchFamily="34" charset="-128"/>
              </a:rPr>
              <a:t>branding</a:t>
            </a:r>
            <a:endParaRPr lang="en-GB" dirty="0">
              <a:latin typeface="Adobe Fan Heiti Std B" panose="020B0700000000000000" pitchFamily="34" charset="-128"/>
              <a:ea typeface="Adobe Fan Heiti Std B" panose="020B0700000000000000" pitchFamily="34" charset="-128"/>
            </a:endParaRPr>
          </a:p>
          <a:p>
            <a:pPr marL="0" indent="0">
              <a:buNone/>
            </a:pPr>
            <a:r>
              <a:rPr lang="id-ID" dirty="0">
                <a:latin typeface="Adobe Fan Heiti Std B" panose="020B0700000000000000" pitchFamily="34" charset="-128"/>
                <a:ea typeface="Adobe Fan Heiti Std B" panose="020B0700000000000000" pitchFamily="34" charset="-128"/>
              </a:rPr>
              <a:t>Branding adalah kumpulan kegiatan komunikasi yang dilakukan perusahaan dalam rangka proses membangun dan membesarkan </a:t>
            </a:r>
            <a:r>
              <a:rPr lang="id-ID" i="1" dirty="0">
                <a:latin typeface="Adobe Fan Heiti Std B" panose="020B0700000000000000" pitchFamily="34" charset="-128"/>
                <a:ea typeface="Adobe Fan Heiti Std B" panose="020B0700000000000000" pitchFamily="34" charset="-128"/>
              </a:rPr>
              <a:t>brand </a:t>
            </a:r>
            <a:endParaRPr lang="en-GB" dirty="0">
              <a:latin typeface="Adobe Fan Heiti Std B" panose="020B0700000000000000" pitchFamily="34" charset="-128"/>
              <a:ea typeface="Adobe Fan Heiti Std B" panose="020B0700000000000000" pitchFamily="34" charset="-128"/>
            </a:endParaRPr>
          </a:p>
          <a:p>
            <a:pPr marL="0" indent="0">
              <a:buNone/>
            </a:pPr>
            <a:r>
              <a:rPr lang="id-ID" dirty="0" smtClean="0">
                <a:latin typeface="Adobe Fan Heiti Std B" panose="020B0700000000000000" pitchFamily="34" charset="-128"/>
                <a:ea typeface="Adobe Fan Heiti Std B" panose="020B0700000000000000" pitchFamily="34" charset="-128"/>
              </a:rPr>
              <a:t>Tujuan </a:t>
            </a:r>
            <a:r>
              <a:rPr lang="id-ID" i="1" dirty="0">
                <a:latin typeface="Adobe Fan Heiti Std B" panose="020B0700000000000000" pitchFamily="34" charset="-128"/>
                <a:ea typeface="Adobe Fan Heiti Std B" panose="020B0700000000000000" pitchFamily="34" charset="-128"/>
              </a:rPr>
              <a:t>branding</a:t>
            </a:r>
            <a:r>
              <a:rPr lang="id-ID" dirty="0">
                <a:latin typeface="Adobe Fan Heiti Std B" panose="020B0700000000000000" pitchFamily="34" charset="-128"/>
                <a:ea typeface="Adobe Fan Heiti Std B" panose="020B0700000000000000" pitchFamily="34" charset="-128"/>
              </a:rPr>
              <a:t> :</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Mampu menyampaikan pesan dengan jelas</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Memastikan kredibilitas</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Mampu menghubungkan target pasar atau konsumen secara emosional</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Mampu mengerakan atau memotivasi konsumen</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Memastikan terciptanya kesetiaan pelanggan</a:t>
            </a:r>
            <a:endParaRPr lang="en-GB" dirty="0">
              <a:latin typeface="Adobe Fan Heiti Std B" panose="020B0700000000000000" pitchFamily="34" charset="-128"/>
              <a:ea typeface="Adobe Fan Heiti Std B" panose="020B0700000000000000" pitchFamily="34" charset="-128"/>
            </a:endParaRPr>
          </a:p>
          <a:p>
            <a:pPr marL="457200" lvl="1" indent="0">
              <a:buNone/>
            </a:pPr>
            <a:endParaRPr lang="en-GB"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normAutofit/>
          </a:bodyPr>
          <a:lstStyle/>
          <a:p>
            <a:r>
              <a:rPr lang="en-GB" dirty="0" err="1" smtClean="0"/>
              <a:t>Pemanfaatan</a:t>
            </a:r>
            <a:r>
              <a:rPr lang="en-GB" dirty="0" smtClean="0"/>
              <a:t> </a:t>
            </a:r>
            <a:r>
              <a:rPr lang="en-GB" dirty="0" err="1" smtClean="0"/>
              <a:t>medsos</a:t>
            </a:r>
            <a:r>
              <a:rPr lang="en-GB" dirty="0" smtClean="0"/>
              <a:t> </a:t>
            </a:r>
            <a:r>
              <a:rPr lang="en-GB" dirty="0" err="1" smtClean="0"/>
              <a:t>dalam</a:t>
            </a:r>
            <a:r>
              <a:rPr lang="en-GB" dirty="0" smtClean="0"/>
              <a:t> </a:t>
            </a:r>
            <a:r>
              <a:rPr lang="en-GB" dirty="0" err="1" smtClean="0"/>
              <a:t>bisnis</a:t>
            </a:r>
            <a:endParaRPr lang="en-GB" dirty="0"/>
          </a:p>
        </p:txBody>
      </p:sp>
    </p:spTree>
    <p:custDataLst>
      <p:tags r:id="rId1"/>
    </p:custDataLst>
    <p:extLst>
      <p:ext uri="{BB962C8B-B14F-4D97-AF65-F5344CB8AC3E}">
        <p14:creationId xmlns:p14="http://schemas.microsoft.com/office/powerpoint/2010/main" val="1850572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lvl="0" indent="0" algn="just">
              <a:buNone/>
            </a:pPr>
            <a:r>
              <a:rPr lang="en-GB" dirty="0" smtClean="0">
                <a:latin typeface="Adobe Fan Heiti Std B" panose="020B0700000000000000" pitchFamily="34" charset="-128"/>
                <a:ea typeface="Adobe Fan Heiti Std B" panose="020B0700000000000000" pitchFamily="34" charset="-128"/>
              </a:rPr>
              <a:t>2. </a:t>
            </a:r>
            <a:r>
              <a:rPr lang="id-ID" dirty="0" smtClean="0">
                <a:latin typeface="Adobe Fan Heiti Std B" panose="020B0700000000000000" pitchFamily="34" charset="-128"/>
                <a:ea typeface="Adobe Fan Heiti Std B" panose="020B0700000000000000" pitchFamily="34" charset="-128"/>
              </a:rPr>
              <a:t>Pemasaran</a:t>
            </a:r>
            <a:endParaRPr lang="en-GB" dirty="0">
              <a:latin typeface="Adobe Fan Heiti Std B" panose="020B0700000000000000" pitchFamily="34" charset="-128"/>
              <a:ea typeface="Adobe Fan Heiti Std B" panose="020B0700000000000000" pitchFamily="34" charset="-128"/>
            </a:endParaRPr>
          </a:p>
          <a:p>
            <a:pPr lvl="0" algn="just"/>
            <a:r>
              <a:rPr lang="id-ID" dirty="0">
                <a:latin typeface="Adobe Fan Heiti Std B" panose="020B0700000000000000" pitchFamily="34" charset="-128"/>
                <a:ea typeface="Adobe Fan Heiti Std B" panose="020B0700000000000000" pitchFamily="34" charset="-128"/>
              </a:rPr>
              <a:t>Sarana Komunikasi</a:t>
            </a:r>
            <a:endParaRPr lang="en-GB" dirty="0">
              <a:latin typeface="Adobe Fan Heiti Std B" panose="020B0700000000000000" pitchFamily="34" charset="-128"/>
              <a:ea typeface="Adobe Fan Heiti Std B" panose="020B0700000000000000" pitchFamily="34" charset="-128"/>
            </a:endParaRPr>
          </a:p>
          <a:p>
            <a:pPr marL="0" indent="0" algn="just">
              <a:buNone/>
            </a:pPr>
            <a:r>
              <a:rPr lang="id-ID" dirty="0" smtClean="0">
                <a:latin typeface="Adobe Fan Heiti Std B" panose="020B0700000000000000" pitchFamily="34" charset="-128"/>
                <a:ea typeface="Adobe Fan Heiti Std B" panose="020B0700000000000000" pitchFamily="34" charset="-128"/>
              </a:rPr>
              <a:t>Pemasaran </a:t>
            </a:r>
            <a:r>
              <a:rPr lang="id-ID" dirty="0">
                <a:latin typeface="Adobe Fan Heiti Std B" panose="020B0700000000000000" pitchFamily="34" charset="-128"/>
                <a:ea typeface="Adobe Fan Heiti Std B" panose="020B0700000000000000" pitchFamily="34" charset="-128"/>
              </a:rPr>
              <a:t>intinya adalah membangun huunan antara perusahaan dengan konsumen. Hubungan baik akan tercipta melalui komunikasi dan banyak media yang dimanfaatkan pebisnis untuk berkomunikasi dan menyebar informasi dengan konsumen dan calon konsumen mereka.</a:t>
            </a:r>
            <a:endParaRPr lang="en-GB" dirty="0">
              <a:latin typeface="Adobe Fan Heiti Std B" panose="020B0700000000000000" pitchFamily="34" charset="-128"/>
              <a:ea typeface="Adobe Fan Heiti Std B" panose="020B0700000000000000" pitchFamily="34" charset="-128"/>
            </a:endParaRPr>
          </a:p>
          <a:p>
            <a:pPr lvl="0" algn="just"/>
            <a:r>
              <a:rPr lang="id-ID" dirty="0">
                <a:latin typeface="Adobe Fan Heiti Std B" panose="020B0700000000000000" pitchFamily="34" charset="-128"/>
                <a:ea typeface="Adobe Fan Heiti Std B" panose="020B0700000000000000" pitchFamily="34" charset="-128"/>
              </a:rPr>
              <a:t>Kolaborasi</a:t>
            </a:r>
            <a:endParaRPr lang="en-GB" dirty="0">
              <a:latin typeface="Adobe Fan Heiti Std B" panose="020B0700000000000000" pitchFamily="34" charset="-128"/>
              <a:ea typeface="Adobe Fan Heiti Std B" panose="020B0700000000000000" pitchFamily="34" charset="-128"/>
            </a:endParaRPr>
          </a:p>
          <a:p>
            <a:pPr marL="0" indent="0" algn="just">
              <a:buNone/>
            </a:pPr>
            <a:r>
              <a:rPr lang="id-ID" dirty="0">
                <a:latin typeface="Adobe Fan Heiti Std B" panose="020B0700000000000000" pitchFamily="34" charset="-128"/>
                <a:ea typeface="Adobe Fan Heiti Std B" panose="020B0700000000000000" pitchFamily="34" charset="-128"/>
              </a:rPr>
              <a:t>Bila dulu konsumen hanya menerima informasi searah dari produsen tentang produk/jasa yang mereka tawarkan, kini lewat media sosial seperti Facebook dan Twitter konsumen dapat menyuarakan ketidakpuasannya, mengusulkan ide, memberikan komentar atau berpendapat dengan bebas.</a:t>
            </a:r>
            <a:endParaRPr lang="en-GB" dirty="0">
              <a:latin typeface="Adobe Fan Heiti Std B" panose="020B0700000000000000" pitchFamily="34" charset="-128"/>
              <a:ea typeface="Adobe Fan Heiti Std B" panose="020B0700000000000000" pitchFamily="34" charset="-128"/>
            </a:endParaRPr>
          </a:p>
          <a:p>
            <a:pPr lvl="0" algn="just"/>
            <a:r>
              <a:rPr lang="id-ID" dirty="0">
                <a:latin typeface="Adobe Fan Heiti Std B" panose="020B0700000000000000" pitchFamily="34" charset="-128"/>
                <a:ea typeface="Adobe Fan Heiti Std B" panose="020B0700000000000000" pitchFamily="34" charset="-128"/>
              </a:rPr>
              <a:t>Hiburan</a:t>
            </a:r>
            <a:endParaRPr lang="en-GB" dirty="0">
              <a:latin typeface="Adobe Fan Heiti Std B" panose="020B0700000000000000" pitchFamily="34" charset="-128"/>
              <a:ea typeface="Adobe Fan Heiti Std B" panose="020B0700000000000000" pitchFamily="34" charset="-128"/>
            </a:endParaRPr>
          </a:p>
          <a:p>
            <a:pPr marL="0" indent="0" algn="just">
              <a:buNone/>
            </a:pPr>
            <a:r>
              <a:rPr lang="id-ID" dirty="0">
                <a:latin typeface="Adobe Fan Heiti Std B" panose="020B0700000000000000" pitchFamily="34" charset="-128"/>
                <a:ea typeface="Adobe Fan Heiti Std B" panose="020B0700000000000000" pitchFamily="34" charset="-128"/>
              </a:rPr>
              <a:t>Yang membuat media sosial menjadi menarik dan disukai masyarakat adalah sifatnya yang menghibur. Masyarakat lebih suka membaca status di Facebook daripada harus membaca iklan.</a:t>
            </a:r>
            <a:endParaRPr lang="en-GB" dirty="0">
              <a:latin typeface="Adobe Fan Heiti Std B" panose="020B0700000000000000" pitchFamily="34" charset="-128"/>
              <a:ea typeface="Adobe Fan Heiti Std B" panose="020B0700000000000000" pitchFamily="34" charset="-128"/>
            </a:endParaRPr>
          </a:p>
          <a:p>
            <a:pPr marL="0" indent="0" algn="just">
              <a:buNone/>
            </a:pPr>
            <a:endParaRPr lang="en-GB"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lstStyle/>
          <a:p>
            <a:endParaRPr lang="en-GB"/>
          </a:p>
        </p:txBody>
      </p:sp>
    </p:spTree>
    <p:custDataLst>
      <p:tags r:id="rId1"/>
    </p:custDataLst>
    <p:extLst>
      <p:ext uri="{BB962C8B-B14F-4D97-AF65-F5344CB8AC3E}">
        <p14:creationId xmlns:p14="http://schemas.microsoft.com/office/powerpoint/2010/main" val="365784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6092" y="2215662"/>
            <a:ext cx="9814415" cy="3120286"/>
          </a:xfrm>
        </p:spPr>
        <p:txBody>
          <a:bodyPr/>
          <a:lstStyle/>
          <a:p>
            <a:pPr marL="0" indent="0">
              <a:buNone/>
            </a:pPr>
            <a:r>
              <a:rPr lang="id-ID" dirty="0">
                <a:latin typeface="Adobe Fan Heiti Std B" panose="020B0700000000000000" pitchFamily="34" charset="-128"/>
                <a:ea typeface="Adobe Fan Heiti Std B" panose="020B0700000000000000" pitchFamily="34" charset="-128"/>
              </a:rPr>
              <a:t>Contoh perusahaan </a:t>
            </a:r>
            <a:r>
              <a:rPr lang="id-ID" dirty="0" smtClean="0">
                <a:latin typeface="Adobe Fan Heiti Std B" panose="020B0700000000000000" pitchFamily="34" charset="-128"/>
                <a:ea typeface="Adobe Fan Heiti Std B" panose="020B0700000000000000" pitchFamily="34" charset="-128"/>
              </a:rPr>
              <a:t>yang </a:t>
            </a:r>
            <a:r>
              <a:rPr lang="en-GB" dirty="0" err="1" smtClean="0">
                <a:latin typeface="Adobe Fan Heiti Std B" panose="020B0700000000000000" pitchFamily="34" charset="-128"/>
                <a:ea typeface="Adobe Fan Heiti Std B" panose="020B0700000000000000" pitchFamily="34" charset="-128"/>
              </a:rPr>
              <a:t>eksis</a:t>
            </a:r>
            <a:r>
              <a:rPr lang="en-GB" dirty="0" smtClean="0">
                <a:latin typeface="Adobe Fan Heiti Std B" panose="020B0700000000000000" pitchFamily="34" charset="-128"/>
                <a:ea typeface="Adobe Fan Heiti Std B" panose="020B0700000000000000" pitchFamily="34" charset="-128"/>
              </a:rPr>
              <a:t> di </a:t>
            </a:r>
            <a:r>
              <a:rPr lang="id-ID" dirty="0" smtClean="0">
                <a:latin typeface="Adobe Fan Heiti Std B" panose="020B0700000000000000" pitchFamily="34" charset="-128"/>
                <a:ea typeface="Adobe Fan Heiti Std B" panose="020B0700000000000000" pitchFamily="34" charset="-128"/>
              </a:rPr>
              <a:t>media </a:t>
            </a:r>
            <a:r>
              <a:rPr lang="id-ID" dirty="0">
                <a:latin typeface="Adobe Fan Heiti Std B" panose="020B0700000000000000" pitchFamily="34" charset="-128"/>
                <a:ea typeface="Adobe Fan Heiti Std B" panose="020B0700000000000000" pitchFamily="34" charset="-128"/>
              </a:rPr>
              <a:t>sosial sebagai sarana bisnis adalah :</a:t>
            </a:r>
            <a:endParaRPr lang="en-GB" dirty="0">
              <a:latin typeface="Adobe Fan Heiti Std B" panose="020B0700000000000000" pitchFamily="34" charset="-128"/>
              <a:ea typeface="Adobe Fan Heiti Std B" panose="020B0700000000000000" pitchFamily="34" charset="-128"/>
            </a:endParaRPr>
          </a:p>
          <a:p>
            <a:pPr lvl="0"/>
            <a:r>
              <a:rPr lang="en-GB" dirty="0" err="1" smtClean="0">
                <a:latin typeface="Adobe Fan Heiti Std B" panose="020B0700000000000000" pitchFamily="34" charset="-128"/>
                <a:ea typeface="Adobe Fan Heiti Std B" panose="020B0700000000000000" pitchFamily="34" charset="-128"/>
              </a:rPr>
              <a:t>pepsi</a:t>
            </a:r>
            <a:endParaRPr lang="en-GB" dirty="0">
              <a:latin typeface="Adobe Fan Heiti Std B" panose="020B0700000000000000" pitchFamily="34" charset="-128"/>
              <a:ea typeface="Adobe Fan Heiti Std B" panose="020B0700000000000000" pitchFamily="34" charset="-128"/>
            </a:endParaRPr>
          </a:p>
          <a:p>
            <a:pPr lvl="0"/>
            <a:r>
              <a:rPr lang="en-GB" dirty="0" err="1" smtClean="0">
                <a:latin typeface="Adobe Fan Heiti Std B" panose="020B0700000000000000" pitchFamily="34" charset="-128"/>
                <a:ea typeface="Adobe Fan Heiti Std B" panose="020B0700000000000000" pitchFamily="34" charset="-128"/>
              </a:rPr>
              <a:t>starbucks</a:t>
            </a:r>
            <a:endParaRPr lang="en-GB" dirty="0">
              <a:latin typeface="Adobe Fan Heiti Std B" panose="020B0700000000000000" pitchFamily="34" charset="-128"/>
              <a:ea typeface="Adobe Fan Heiti Std B" panose="020B0700000000000000" pitchFamily="34" charset="-128"/>
            </a:endParaRPr>
          </a:p>
          <a:p>
            <a:pPr lvl="0"/>
            <a:r>
              <a:rPr lang="en-GB" dirty="0" err="1" smtClean="0">
                <a:latin typeface="Adobe Fan Heiti Std B" panose="020B0700000000000000" pitchFamily="34" charset="-128"/>
                <a:ea typeface="Adobe Fan Heiti Std B" panose="020B0700000000000000" pitchFamily="34" charset="-128"/>
              </a:rPr>
              <a:t>NIke</a:t>
            </a:r>
            <a:endParaRPr lang="en-GB" dirty="0">
              <a:latin typeface="Adobe Fan Heiti Std B" panose="020B0700000000000000" pitchFamily="34" charset="-128"/>
              <a:ea typeface="Adobe Fan Heiti Std B" panose="020B0700000000000000" pitchFamily="34" charset="-128"/>
            </a:endParaRPr>
          </a:p>
          <a:p>
            <a:pPr lvl="0"/>
            <a:r>
              <a:rPr lang="en-GB" dirty="0" smtClean="0">
                <a:latin typeface="Adobe Fan Heiti Std B" panose="020B0700000000000000" pitchFamily="34" charset="-128"/>
                <a:ea typeface="Adobe Fan Heiti Std B" panose="020B0700000000000000" pitchFamily="34" charset="-128"/>
              </a:rPr>
              <a:t>Mc </a:t>
            </a:r>
            <a:r>
              <a:rPr lang="en-GB" dirty="0" err="1" smtClean="0">
                <a:latin typeface="Adobe Fan Heiti Std B" panose="020B0700000000000000" pitchFamily="34" charset="-128"/>
                <a:ea typeface="Adobe Fan Heiti Std B" panose="020B0700000000000000" pitchFamily="34" charset="-128"/>
              </a:rPr>
              <a:t>donalds</a:t>
            </a:r>
            <a:endParaRPr lang="en-GB"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lstStyle/>
          <a:p>
            <a:r>
              <a:rPr lang="en-GB" dirty="0" err="1" smtClean="0"/>
              <a:t>Contoh</a:t>
            </a:r>
            <a:r>
              <a:rPr lang="en-GB" dirty="0" smtClean="0"/>
              <a:t> </a:t>
            </a:r>
            <a:r>
              <a:rPr lang="en-GB" dirty="0" err="1" smtClean="0"/>
              <a:t>perusahaan</a:t>
            </a:r>
            <a:endParaRPr lang="en-GB" dirty="0"/>
          </a:p>
        </p:txBody>
      </p:sp>
    </p:spTree>
    <p:custDataLst>
      <p:tags r:id="rId1"/>
    </p:custDataLst>
    <p:extLst>
      <p:ext uri="{BB962C8B-B14F-4D97-AF65-F5344CB8AC3E}">
        <p14:creationId xmlns:p14="http://schemas.microsoft.com/office/powerpoint/2010/main" val="2959324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err="1" smtClean="0">
                <a:latin typeface="Adobe Fan Heiti Std B" panose="020B0700000000000000" pitchFamily="34" charset="-128"/>
                <a:ea typeface="Adobe Fan Heiti Std B" panose="020B0700000000000000" pitchFamily="34" charset="-128"/>
              </a:rPr>
              <a:t>istilah</a:t>
            </a:r>
            <a:r>
              <a:rPr lang="en-GB" dirty="0" smtClean="0">
                <a:latin typeface="Adobe Fan Heiti Std B" panose="020B0700000000000000" pitchFamily="34" charset="-128"/>
                <a:ea typeface="Adobe Fan Heiti Std B" panose="020B0700000000000000" pitchFamily="34" charset="-128"/>
              </a:rPr>
              <a:t> </a:t>
            </a:r>
            <a:r>
              <a:rPr lang="en-GB" dirty="0">
                <a:latin typeface="Adobe Fan Heiti Std B" panose="020B0700000000000000" pitchFamily="34" charset="-128"/>
                <a:ea typeface="Adobe Fan Heiti Std B" panose="020B0700000000000000" pitchFamily="34" charset="-128"/>
              </a:rPr>
              <a:t>corporate branding </a:t>
            </a:r>
            <a:r>
              <a:rPr lang="en-GB" dirty="0" err="1">
                <a:latin typeface="Adobe Fan Heiti Std B" panose="020B0700000000000000" pitchFamily="34" charset="-128"/>
                <a:ea typeface="Adobe Fan Heiti Std B" panose="020B0700000000000000" pitchFamily="34" charset="-128"/>
              </a:rPr>
              <a:t>mengandung</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tiga</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unsur</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pokok</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yaitu</a:t>
            </a:r>
            <a:r>
              <a:rPr lang="en-GB" dirty="0">
                <a:latin typeface="Adobe Fan Heiti Std B" panose="020B0700000000000000" pitchFamily="34" charset="-128"/>
                <a:ea typeface="Adobe Fan Heiti Std B" panose="020B0700000000000000" pitchFamily="34" charset="-128"/>
              </a:rPr>
              <a:t> </a:t>
            </a:r>
            <a:endParaRPr lang="en-GB" dirty="0" smtClean="0">
              <a:latin typeface="Adobe Fan Heiti Std B" panose="020B0700000000000000" pitchFamily="34" charset="-128"/>
              <a:ea typeface="Adobe Fan Heiti Std B" panose="020B0700000000000000" pitchFamily="34" charset="-128"/>
            </a:endParaRPr>
          </a:p>
          <a:p>
            <a:r>
              <a:rPr lang="en-GB" i="1" dirty="0" smtClean="0">
                <a:latin typeface="Adobe Fan Heiti Std B" panose="020B0700000000000000" pitchFamily="34" charset="-128"/>
                <a:ea typeface="Adobe Fan Heiti Std B" panose="020B0700000000000000" pitchFamily="34" charset="-128"/>
              </a:rPr>
              <a:t>brand experience</a:t>
            </a:r>
          </a:p>
          <a:p>
            <a:r>
              <a:rPr lang="en-GB" i="1" dirty="0" smtClean="0">
                <a:latin typeface="Adobe Fan Heiti Std B" panose="020B0700000000000000" pitchFamily="34" charset="-128"/>
                <a:ea typeface="Adobe Fan Heiti Std B" panose="020B0700000000000000" pitchFamily="34" charset="-128"/>
              </a:rPr>
              <a:t>brand image</a:t>
            </a:r>
            <a:endParaRPr lang="en-GB" dirty="0">
              <a:latin typeface="Adobe Fan Heiti Std B" panose="020B0700000000000000" pitchFamily="34" charset="-128"/>
              <a:ea typeface="Adobe Fan Heiti Std B" panose="020B0700000000000000" pitchFamily="34" charset="-128"/>
            </a:endParaRPr>
          </a:p>
          <a:p>
            <a:r>
              <a:rPr lang="en-GB" dirty="0">
                <a:latin typeface="Adobe Fan Heiti Std B" panose="020B0700000000000000" pitchFamily="34" charset="-128"/>
                <a:ea typeface="Adobe Fan Heiti Std B" panose="020B0700000000000000" pitchFamily="34" charset="-128"/>
              </a:rPr>
              <a:t> </a:t>
            </a:r>
            <a:r>
              <a:rPr lang="en-GB" i="1" dirty="0">
                <a:latin typeface="Adobe Fan Heiti Std B" panose="020B0700000000000000" pitchFamily="34" charset="-128"/>
                <a:ea typeface="Adobe Fan Heiti Std B" panose="020B0700000000000000" pitchFamily="34" charset="-128"/>
              </a:rPr>
              <a:t>brand </a:t>
            </a:r>
            <a:r>
              <a:rPr lang="en-GB" i="1" dirty="0" smtClean="0">
                <a:latin typeface="Adobe Fan Heiti Std B" panose="020B0700000000000000" pitchFamily="34" charset="-128"/>
                <a:ea typeface="Adobe Fan Heiti Std B" panose="020B0700000000000000" pitchFamily="34" charset="-128"/>
              </a:rPr>
              <a:t>management</a:t>
            </a:r>
            <a:endParaRPr lang="en-GB"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normAutofit/>
          </a:bodyPr>
          <a:lstStyle/>
          <a:p>
            <a:r>
              <a:rPr lang="en-GB" dirty="0" err="1" smtClean="0"/>
              <a:t>Unsur</a:t>
            </a:r>
            <a:r>
              <a:rPr lang="en-GB" dirty="0" smtClean="0"/>
              <a:t> </a:t>
            </a:r>
            <a:r>
              <a:rPr lang="en-GB" dirty="0" err="1" smtClean="0"/>
              <a:t>pokok</a:t>
            </a:r>
            <a:r>
              <a:rPr lang="en-GB" dirty="0" smtClean="0"/>
              <a:t> corporate branding</a:t>
            </a:r>
            <a:endParaRPr lang="en-GB" dirty="0"/>
          </a:p>
        </p:txBody>
      </p:sp>
    </p:spTree>
    <p:custDataLst>
      <p:tags r:id="rId1"/>
    </p:custDataLst>
    <p:extLst>
      <p:ext uri="{BB962C8B-B14F-4D97-AF65-F5344CB8AC3E}">
        <p14:creationId xmlns:p14="http://schemas.microsoft.com/office/powerpoint/2010/main" val="3543393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latin typeface="Adobe Fan Heiti Std B" panose="020B0700000000000000" pitchFamily="34" charset="-128"/>
                <a:ea typeface="Adobe Fan Heiti Std B" panose="020B0700000000000000" pitchFamily="34" charset="-128"/>
              </a:rPr>
              <a:t>Brand experience</a:t>
            </a:r>
          </a:p>
          <a:p>
            <a:pPr marL="0" indent="0">
              <a:buNone/>
            </a:pPr>
            <a:r>
              <a:rPr lang="id-ID" dirty="0">
                <a:latin typeface="Adobe Fan Heiti Std B" panose="020B0700000000000000" pitchFamily="34" charset="-128"/>
                <a:ea typeface="Adobe Fan Heiti Std B" panose="020B0700000000000000" pitchFamily="34" charset="-128"/>
              </a:rPr>
              <a:t>Brand Experience adalah pengalaman yang dibentuk oleh perusahaan untuk  khalayak yang berupa interaksi dengan merk perusahaan</a:t>
            </a:r>
            <a:r>
              <a:rPr lang="id-ID" dirty="0" smtClean="0">
                <a:latin typeface="Adobe Fan Heiti Std B" panose="020B0700000000000000" pitchFamily="34" charset="-128"/>
                <a:ea typeface="Adobe Fan Heiti Std B" panose="020B0700000000000000" pitchFamily="34" charset="-128"/>
              </a:rPr>
              <a:t>.</a:t>
            </a:r>
            <a:endParaRPr lang="id-ID" dirty="0">
              <a:latin typeface="Adobe Fan Heiti Std B" panose="020B0700000000000000" pitchFamily="34" charset="-128"/>
              <a:ea typeface="Adobe Fan Heiti Std B" panose="020B0700000000000000" pitchFamily="34" charset="-128"/>
            </a:endParaRPr>
          </a:p>
        </p:txBody>
      </p:sp>
      <p:sp>
        <p:nvSpPr>
          <p:cNvPr id="2" name="Title 1"/>
          <p:cNvSpPr>
            <a:spLocks noGrp="1"/>
          </p:cNvSpPr>
          <p:nvPr>
            <p:ph type="title"/>
          </p:nvPr>
        </p:nvSpPr>
        <p:spPr/>
        <p:txBody>
          <a:bodyPr>
            <a:normAutofit/>
          </a:bodyPr>
          <a:lstStyle/>
          <a:p>
            <a:r>
              <a:rPr lang="en-GB" dirty="0" err="1"/>
              <a:t>Unsur</a:t>
            </a:r>
            <a:r>
              <a:rPr lang="en-GB" dirty="0"/>
              <a:t> </a:t>
            </a:r>
            <a:r>
              <a:rPr lang="en-GB" dirty="0" err="1"/>
              <a:t>pokok</a:t>
            </a:r>
            <a:r>
              <a:rPr lang="en-GB" dirty="0"/>
              <a:t> corporate branding</a:t>
            </a:r>
          </a:p>
        </p:txBody>
      </p:sp>
    </p:spTree>
    <p:custDataLst>
      <p:tags r:id="rId1"/>
    </p:custDataLst>
    <p:extLst>
      <p:ext uri="{BB962C8B-B14F-4D97-AF65-F5344CB8AC3E}">
        <p14:creationId xmlns:p14="http://schemas.microsoft.com/office/powerpoint/2010/main" val="23170769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ISPRING_RESOURCE_PATHS_HASH_PRESENTER" val="2c5d7f59ade2b54089ec396f6e11d5d67a15dba"/>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110</TotalTime>
  <Words>738</Words>
  <Application>Microsoft Office PowerPoint</Application>
  <PresentationFormat>Custom</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Kelompok 2  Donny Prasetyo  (1501187136) Monica Julyend  (1501188933) Yosi Riska Pratiwi  (1501204501) Amelia Chenthia Dewi  (1501206444) Muhammad Diownri  (1501209206) 06PEM</vt:lpstr>
      <vt:lpstr>Personal branding</vt:lpstr>
      <vt:lpstr>Corporate branding</vt:lpstr>
      <vt:lpstr>Media social pendukun bisinis</vt:lpstr>
      <vt:lpstr>Pemanfaatan medsos dalam bisnis</vt:lpstr>
      <vt:lpstr>PowerPoint Presentation</vt:lpstr>
      <vt:lpstr>Contoh perusahaan</vt:lpstr>
      <vt:lpstr>Unsur pokok corporate branding</vt:lpstr>
      <vt:lpstr>Unsur pokok corporate branding</vt:lpstr>
      <vt:lpstr>Unsur pokok corporate branding</vt:lpstr>
      <vt:lpstr>Unsur pokok corporate branding</vt:lpstr>
      <vt:lpstr>Trend digital social marketing</vt:lpstr>
      <vt:lpstr>Trend digital social marketing</vt:lpstr>
      <vt:lpstr>Trend digital social marketing</vt:lpstr>
      <vt:lpstr>Trend digital social marketing</vt:lpstr>
      <vt:lpstr>Trend digital social marketing</vt:lpstr>
      <vt:lpstr>Trend digital social marketing</vt:lpstr>
      <vt:lpstr>Trend digital social marketing</vt:lpstr>
      <vt:lpstr>sumber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Donny Prasetyo (1501187136) Monica Julyend (1501188933) Yosi Riska Pratiwi (1501204501) Amelia Chenthia Dewi (1501206444) Muhammad Diownri (1501209206) 06PEM</dc:title>
  <dc:creator>Diownri</dc:creator>
  <cp:lastModifiedBy>toshiba-pc</cp:lastModifiedBy>
  <cp:revision>14</cp:revision>
  <cp:lastPrinted>2014-06-02T01:28:26Z</cp:lastPrinted>
  <dcterms:created xsi:type="dcterms:W3CDTF">2014-06-01T15:03:48Z</dcterms:created>
  <dcterms:modified xsi:type="dcterms:W3CDTF">2014-06-07T14:10:38Z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03C5B9F8-47F5-46FC-904E-161FABA0F628</vt:lpwstr>
  </property>
  <property fmtid="{D5CDD505-2E9C-101B-9397-08002B2CF9AE}" pid="3" name="ArticulatePath">
    <vt:lpwstr>corporate branding</vt:lpwstr>
  </property>
</Properties>
</file>