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handoutMasterIdLst>
    <p:handoutMasterId r:id="rId24"/>
  </p:handoutMasterIdLst>
  <p:sldIdLst>
    <p:sldId id="256" r:id="rId2"/>
    <p:sldId id="262" r:id="rId3"/>
    <p:sldId id="263" r:id="rId4"/>
    <p:sldId id="261" r:id="rId5"/>
    <p:sldId id="280" r:id="rId6"/>
    <p:sldId id="281" r:id="rId7"/>
    <p:sldId id="282" r:id="rId8"/>
    <p:sldId id="264" r:id="rId9"/>
    <p:sldId id="267" r:id="rId10"/>
    <p:sldId id="266" r:id="rId11"/>
    <p:sldId id="268" r:id="rId12"/>
    <p:sldId id="269" r:id="rId13"/>
    <p:sldId id="270" r:id="rId14"/>
    <p:sldId id="272" r:id="rId15"/>
    <p:sldId id="271" r:id="rId16"/>
    <p:sldId id="273" r:id="rId17"/>
    <p:sldId id="274" r:id="rId18"/>
    <p:sldId id="275" r:id="rId19"/>
    <p:sldId id="276" r:id="rId20"/>
    <p:sldId id="278" r:id="rId21"/>
    <p:sldId id="277" r:id="rId22"/>
  </p:sldIdLst>
  <p:sldSz cx="9144000" cy="6858000" type="screen4x3"/>
  <p:notesSz cx="6888163" cy="100203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176375"/>
    <a:srgbClr val="FF0066"/>
    <a:srgbClr val="5B7C10"/>
    <a:srgbClr val="7E0E56"/>
    <a:srgbClr val="9966FF"/>
    <a:srgbClr val="93962A"/>
    <a:srgbClr val="0E7E73"/>
    <a:srgbClr val="E70BCD"/>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SG"/>
          </a:p>
        </p:txBody>
      </p:sp>
      <p:sp>
        <p:nvSpPr>
          <p:cNvPr id="3" name="Date Placeholder 2"/>
          <p:cNvSpPr>
            <a:spLocks noGrp="1"/>
          </p:cNvSpPr>
          <p:nvPr>
            <p:ph type="dt" sz="quarter" idx="1"/>
          </p:nvPr>
        </p:nvSpPr>
        <p:spPr>
          <a:xfrm>
            <a:off x="3901698" y="0"/>
            <a:ext cx="2984871" cy="501015"/>
          </a:xfrm>
          <a:prstGeom prst="rect">
            <a:avLst/>
          </a:prstGeom>
        </p:spPr>
        <p:txBody>
          <a:bodyPr vert="horz" lIns="96616" tIns="48308" rIns="96616" bIns="48308" rtlCol="0"/>
          <a:lstStyle>
            <a:lvl1pPr algn="r">
              <a:defRPr sz="1300"/>
            </a:lvl1pPr>
          </a:lstStyle>
          <a:p>
            <a:fld id="{C029F5BD-CFE0-4051-827C-B7C02CA663F0}" type="datetimeFigureOut">
              <a:rPr lang="en-SG" smtClean="0"/>
              <a:t>19/5/2014</a:t>
            </a:fld>
            <a:endParaRPr lang="en-SG"/>
          </a:p>
        </p:txBody>
      </p:sp>
      <p:sp>
        <p:nvSpPr>
          <p:cNvPr id="4" name="Footer Placeholder 3"/>
          <p:cNvSpPr>
            <a:spLocks noGrp="1"/>
          </p:cNvSpPr>
          <p:nvPr>
            <p:ph type="ftr" sz="quarter" idx="2"/>
          </p:nvPr>
        </p:nvSpPr>
        <p:spPr>
          <a:xfrm>
            <a:off x="0" y="9517546"/>
            <a:ext cx="2984871" cy="501015"/>
          </a:xfrm>
          <a:prstGeom prst="rect">
            <a:avLst/>
          </a:prstGeom>
        </p:spPr>
        <p:txBody>
          <a:bodyPr vert="horz" lIns="96616" tIns="48308" rIns="96616" bIns="48308" rtlCol="0" anchor="b"/>
          <a:lstStyle>
            <a:lvl1pPr algn="l">
              <a:defRPr sz="1300"/>
            </a:lvl1pPr>
          </a:lstStyle>
          <a:p>
            <a:endParaRPr lang="en-SG"/>
          </a:p>
        </p:txBody>
      </p:sp>
      <p:sp>
        <p:nvSpPr>
          <p:cNvPr id="5" name="Slide Number Placeholder 4"/>
          <p:cNvSpPr>
            <a:spLocks noGrp="1"/>
          </p:cNvSpPr>
          <p:nvPr>
            <p:ph type="sldNum" sz="quarter" idx="3"/>
          </p:nvPr>
        </p:nvSpPr>
        <p:spPr>
          <a:xfrm>
            <a:off x="3901698" y="9517546"/>
            <a:ext cx="2984871" cy="501015"/>
          </a:xfrm>
          <a:prstGeom prst="rect">
            <a:avLst/>
          </a:prstGeom>
        </p:spPr>
        <p:txBody>
          <a:bodyPr vert="horz" lIns="96616" tIns="48308" rIns="96616" bIns="48308" rtlCol="0" anchor="b"/>
          <a:lstStyle>
            <a:lvl1pPr algn="r">
              <a:defRPr sz="1300"/>
            </a:lvl1pPr>
          </a:lstStyle>
          <a:p>
            <a:fld id="{752EFB02-BF97-40FB-AEE5-983B36A78F5D}" type="slidenum">
              <a:rPr lang="en-SG" smtClean="0"/>
              <a:t>‹#›</a:t>
            </a:fld>
            <a:endParaRPr lang="en-SG"/>
          </a:p>
        </p:txBody>
      </p:sp>
    </p:spTree>
    <p:extLst>
      <p:ext uri="{BB962C8B-B14F-4D97-AF65-F5344CB8AC3E}">
        <p14:creationId xmlns:p14="http://schemas.microsoft.com/office/powerpoint/2010/main" val="3298299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id-ID"/>
          </a:p>
        </p:txBody>
      </p:sp>
      <p:sp>
        <p:nvSpPr>
          <p:cNvPr id="3" name="Date Placeholder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C3DBEFAB-84F1-404C-97DC-298F2CC9272F}" type="datetimeFigureOut">
              <a:rPr lang="id-ID" smtClean="0"/>
              <a:pPr/>
              <a:t>19/05/2014</a:t>
            </a:fld>
            <a:endParaRPr lang="id-ID"/>
          </a:p>
        </p:txBody>
      </p:sp>
      <p:sp>
        <p:nvSpPr>
          <p:cNvPr id="4" name="Slide Image Placeholder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endParaRPr lang="id-ID"/>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lang="id-ID"/>
          </a:p>
        </p:txBody>
      </p:sp>
      <p:sp>
        <p:nvSpPr>
          <p:cNvPr id="7" name="Slide Number Placeholder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5D5DB578-329C-47B2-A84B-8E67EB0A4A34}" type="slidenum">
              <a:rPr lang="id-ID" smtClean="0"/>
              <a:pPr/>
              <a:t>‹#›</a:t>
            </a:fld>
            <a:endParaRPr lang="id-ID"/>
          </a:p>
        </p:txBody>
      </p:sp>
    </p:spTree>
    <p:extLst>
      <p:ext uri="{BB962C8B-B14F-4D97-AF65-F5344CB8AC3E}">
        <p14:creationId xmlns:p14="http://schemas.microsoft.com/office/powerpoint/2010/main" val="413278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translate.googleusercontent.com/translate_c?depth=1&amp;hl=id&amp;prev=/search?q=keuntungan+rise+of+the+marketing+technologist&amp;biw=1024&amp;bih=485&amp;rurl=translate.google.com&amp;sl=en&amp;u=http://chiefmartec.com/2010/03/a-perfect-storm-for-marketing-technology/&amp;usg=ALkJrhjY5cp3RnLw0xDbweJHxg90Qk5W2g" TargetMode="External"/><Relationship Id="rId13" Type="http://schemas.openxmlformats.org/officeDocument/2006/relationships/hyperlink" Target="http://translate.googleusercontent.com/translate_c?depth=1&amp;hl=id&amp;prev=/search?q=keuntungan+rise+of+the+marketing+technologist&amp;biw=1024&amp;bih=485&amp;rurl=translate.google.com&amp;sl=en&amp;u=http://chiefmartec.com/2008/03/who-is-a-chief/&amp;usg=ALkJrhjJAAMd--SLqnkIsJCTCwlZTcl_fg" TargetMode="External"/><Relationship Id="rId3" Type="http://schemas.openxmlformats.org/officeDocument/2006/relationships/hyperlink" Target="http://translate.googleusercontent.com/translate_c?depth=1&amp;hl=id&amp;prev=/search?q=keuntungan+rise+of+the+marketing+technologist&amp;biw=1024&amp;bih=485&amp;rurl=translate.google.com&amp;sl=en&amp;u=http://chiefmartec.com/author/chiefmartec/&amp;usg=ALkJrhjbgCU1kwxWA2cSn70hwdSSFplUrQ" TargetMode="External"/><Relationship Id="rId7" Type="http://schemas.openxmlformats.org/officeDocument/2006/relationships/hyperlink" Target="http://translate.googleusercontent.com/translate_c?depth=1&amp;hl=id&amp;prev=/search?q=keuntungan+rise+of+the+marketing+technologist&amp;biw=1024&amp;bih=485&amp;rurl=translate.google.com&amp;sl=en&amp;u=http://www.slideshare.net/sjbrinker&amp;usg=ALkJrhhi5t7tnkSg6rz1VfxGotj94xc6qw" TargetMode="External"/><Relationship Id="rId12" Type="http://schemas.openxmlformats.org/officeDocument/2006/relationships/hyperlink" Target="http://translate.googleusercontent.com/translate_c?depth=1&amp;hl=id&amp;prev=/search?q=keuntungan+rise+of+the+marketing+technologist&amp;biw=1024&amp;bih=485&amp;rurl=translate.google.com&amp;sl=en&amp;u=http://chiefmartec.com/2009/01/why-it-and-marketing-are-diametrically-opposed/&amp;usg=ALkJrhiE_cnzYARPBJs-ypgflNHhBuNr-Q"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translate.googleusercontent.com/translate_c?depth=1&amp;hl=id&amp;prev=/search?q=keuntungan+rise+of+the+marketing+technologist&amp;biw=1024&amp;bih=485&amp;rurl=translate.google.com&amp;sl=en&amp;u=http://www.slideshare.net/&amp;usg=ALkJrhjInNUhEZCkX2Ew3uwtpQ6qKSyJdg" TargetMode="External"/><Relationship Id="rId11" Type="http://schemas.openxmlformats.org/officeDocument/2006/relationships/hyperlink" Target="http://translate.googleusercontent.com/translate_c?depth=1&amp;hl=id&amp;prev=/search?q=keuntungan+rise+of+the+marketing+technologist&amp;biw=1024&amp;bih=485&amp;rurl=translate.google.com&amp;sl=en&amp;u=http://searchengineland.com/the-5-rings-of-conversion-optimization-36205&amp;usg=ALkJrhjdz2idLpF_-3KOEv6gy8YgChuCFQ" TargetMode="External"/><Relationship Id="rId5" Type="http://schemas.openxmlformats.org/officeDocument/2006/relationships/hyperlink" Target="http://translate.googleusercontent.com/translate_c?depth=1&amp;hl=id&amp;prev=/search?q=keuntungan+rise+of+the+marketing+technologist&amp;biw=1024&amp;bih=485&amp;rurl=translate.google.com&amp;sl=en&amp;u=http://www.slideshare.net/sjbrinker/rise-of-the-marketing-technologist&amp;usg=ALkJrhi_RrigbEIpxDzTo0Lg7AwYTXO5hQ" TargetMode="External"/><Relationship Id="rId10" Type="http://schemas.openxmlformats.org/officeDocument/2006/relationships/hyperlink" Target="http://translate.googleusercontent.com/translate_c?depth=1&amp;hl=id&amp;prev=/search?q=keuntungan+rise+of+the+marketing+technologist&amp;biw=1024&amp;bih=485&amp;rurl=translate.google.com&amp;sl=en&amp;u=http://chiefmartec.com/2009/08/the-greenfield-of-marketing-software/&amp;usg=ALkJrhgaT6CrFNVDNZiqjWa39PJAkBM4XA" TargetMode="External"/><Relationship Id="rId4" Type="http://schemas.openxmlformats.org/officeDocument/2006/relationships/hyperlink" Target="http://translate.googleusercontent.com/translate_c?depth=1&amp;hl=id&amp;prev=/search?q=keuntungan+rise+of+the+marketing+technologist&amp;biw=1024&amp;bih=485&amp;rurl=translate.google.com&amp;sl=en&amp;u=http://chiefmartec.com/2010/04/rise-of-the-marketing-technologist/&amp;usg=ALkJrhjaQa7UFjwIXWsNMXURALhfmgL_yg" TargetMode="External"/><Relationship Id="rId9" Type="http://schemas.openxmlformats.org/officeDocument/2006/relationships/hyperlink" Target="http://translate.googleusercontent.com/translate_c?depth=1&amp;hl=id&amp;prev=/search?q=keuntungan+rise+of+the+marketing+technologist&amp;biw=1024&amp;bih=485&amp;rurl=translate.google.com&amp;sl=en&amp;u=http://chiefmartec.com/2008/04/cloud-computing/&amp;usg=ALkJrhg3_IaE-obYMR1u7jHYIq5SFkUCrw"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id-ID" sz="1300" cap="all" dirty="0"/>
              <a:t>APRIL 18, 2010BY </a:t>
            </a:r>
            <a:r>
              <a:rPr lang="id-ID" sz="1300" b="1" cap="all" dirty="0">
                <a:hlinkClick r:id="rId3" tooltip="Scott Brinker"/>
              </a:rPr>
              <a:t>SCOTT BRINKER</a:t>
            </a:r>
            <a:r>
              <a:rPr lang="id-ID" sz="1300" b="1" cap="all" dirty="0">
                <a:hlinkClick r:id="rId4"/>
              </a:rPr>
              <a:t>34 KOMENTAR</a:t>
            </a:r>
            <a:endParaRPr lang="id-ID" sz="1300" cap="all" dirty="0"/>
          </a:p>
          <a:p>
            <a:r>
              <a:rPr lang="id-ID" sz="1300" dirty="0"/>
              <a:t>Rise of Marketing Technologist</a:t>
            </a:r>
          </a:p>
          <a:p>
            <a:r>
              <a:rPr lang="id-ID" sz="1300" dirty="0"/>
              <a:t>Minggu lalu, saya memberikan ceramah saya di Search Insider Summit pada </a:t>
            </a:r>
            <a:r>
              <a:rPr lang="id-ID" sz="1300" i="1" dirty="0"/>
              <a:t>Kebangkitan Technologist Pemasaran.</a:t>
            </a:r>
            <a:r>
              <a:rPr lang="id-ID" sz="1300" dirty="0"/>
              <a:t> Berdasarkan umpan balik positif yang saya terima dari merek, lembaga, dan vendor teknologi sama, itu tampaknya beresonansi mendalam.</a:t>
            </a:r>
          </a:p>
          <a:p>
            <a:r>
              <a:rPr lang="id-ID" sz="1300" dirty="0"/>
              <a:t>Jadi, pertama, saya ingin berbagi slide presentasi dengan Anda:</a:t>
            </a:r>
          </a:p>
          <a:p>
            <a:r>
              <a:rPr lang="id-ID" sz="1300" b="1" dirty="0">
                <a:hlinkClick r:id="rId5" tooltip="Rise of Marketing Technologist"/>
              </a:rPr>
              <a:t>Rise of Marketing Technologist</a:t>
            </a:r>
            <a:r>
              <a:rPr lang="id-ID" sz="1300" dirty="0"/>
              <a:t>Lihat lebih </a:t>
            </a:r>
            <a:r>
              <a:rPr lang="id-ID" sz="1300" dirty="0">
                <a:hlinkClick r:id="rId6"/>
              </a:rPr>
              <a:t>presentasi</a:t>
            </a:r>
            <a:r>
              <a:rPr lang="id-ID" sz="1300" dirty="0"/>
              <a:t> dari </a:t>
            </a:r>
            <a:r>
              <a:rPr lang="id-ID" sz="1300" dirty="0">
                <a:hlinkClick r:id="rId7"/>
              </a:rPr>
              <a:t>sjbrinker</a:t>
            </a:r>
            <a:r>
              <a:rPr lang="id-ID" sz="1300" dirty="0"/>
              <a:t> .</a:t>
            </a:r>
          </a:p>
          <a:p>
            <a:r>
              <a:rPr lang="id-ID" sz="1300" dirty="0"/>
              <a:t>Namun, karena slide tidak dapat menangkap dinamika penuh presentasi, saya pikir saya akan mengikuti dengan versi esai pembicaraan saya juga.</a:t>
            </a:r>
          </a:p>
          <a:p>
            <a:r>
              <a:rPr lang="id-ID" sz="1300" dirty="0"/>
              <a:t>Rise of Marketing Technologist</a:t>
            </a:r>
          </a:p>
          <a:p>
            <a:r>
              <a:rPr lang="id-ID" sz="1300" dirty="0"/>
              <a:t>Premis saya sederhana: </a:t>
            </a:r>
            <a:r>
              <a:rPr lang="id-ID" sz="1300" b="1" dirty="0"/>
              <a:t>pemasaran harus mengendalikan takdir teknologinya.</a:t>
            </a:r>
            <a:endParaRPr lang="id-ID" sz="1300" dirty="0"/>
          </a:p>
          <a:p>
            <a:r>
              <a:rPr lang="id-ID" sz="1300" dirty="0"/>
              <a:t>Dalam beberapa tahun terakhir, pemasaran telah dibanjiri dengan banjir teknologi pemasaran. Logo di bawah ini menyediakan hanya contoh dari luasnya persembahan ini:</a:t>
            </a:r>
          </a:p>
          <a:p>
            <a:r>
              <a:rPr lang="id-ID" sz="1300" dirty="0"/>
              <a:t>Dan lebih inovasi berdatangan setiap hari. Lima kekuatan di industri kami telah bergabung untuk menciptakan </a:t>
            </a:r>
            <a:r>
              <a:rPr lang="id-ID" sz="1300" dirty="0">
                <a:hlinkClick r:id="rId8"/>
              </a:rPr>
              <a:t>badai yang sempurna untuk teknologi pemasaran</a:t>
            </a:r>
            <a:r>
              <a:rPr lang="id-ID" sz="1300" dirty="0"/>
              <a:t> :</a:t>
            </a:r>
          </a:p>
          <a:p>
            <a:r>
              <a:rPr lang="id-ID" sz="1300" dirty="0"/>
              <a:t>migrasi uang dari media lama ke media baru</a:t>
            </a:r>
          </a:p>
          <a:p>
            <a:r>
              <a:rPr lang="id-ID" sz="1300" dirty="0">
                <a:hlinkClick r:id="rId9"/>
              </a:rPr>
              <a:t>komputasi awan</a:t>
            </a:r>
            <a:r>
              <a:rPr lang="id-ID" sz="1300" dirty="0"/>
              <a:t> dan migrasi dari TI untuk SaaS</a:t>
            </a:r>
          </a:p>
          <a:p>
            <a:r>
              <a:rPr lang="id-ID" sz="1300" dirty="0"/>
              <a:t>sifat terukur digital untuk menunjukkan ROI</a:t>
            </a:r>
          </a:p>
          <a:p>
            <a:r>
              <a:rPr lang="id-ID" sz="1300" dirty="0">
                <a:hlinkClick r:id="rId10"/>
              </a:rPr>
              <a:t>sebuah greenfield kesempatan</a:t>
            </a:r>
            <a:r>
              <a:rPr lang="id-ID" sz="1300" dirty="0"/>
              <a:t> bagi pendatang baru</a:t>
            </a:r>
          </a:p>
          <a:p>
            <a:r>
              <a:rPr lang="id-ID" sz="1300" dirty="0"/>
              <a:t>ekonomi-kecepatan tinggi inovasi perangkat lunak</a:t>
            </a:r>
          </a:p>
          <a:p>
            <a:r>
              <a:rPr lang="id-ID" sz="1300" dirty="0"/>
              <a:t>Secara bersama-sama, ini menunjukkan pasar yang besar - bertambah besar setiap tahun - dengan hambatan yang relatif rendah untuk masuk. Hal ini hanya mulai disadap. Hasilnya, bisa ditebak, akan ada ledakan produk dan jasa teknologi pemasaran selama 5 tahun ke depan.</a:t>
            </a:r>
          </a:p>
          <a:p>
            <a:r>
              <a:rPr lang="id-ID" sz="1300" dirty="0"/>
              <a:t>Hal ini dapat tampak agak besar.</a:t>
            </a:r>
          </a:p>
          <a:p>
            <a:r>
              <a:rPr lang="id-ID" sz="1300" dirty="0"/>
              <a:t>Tapi tunggu, masih ada lagi ...</a:t>
            </a:r>
          </a:p>
          <a:p>
            <a:r>
              <a:rPr lang="id-ID" sz="1300" dirty="0"/>
              <a:t>Teknologi pemasaran tidak hanya perangkat lunak yang Anda beli - itu juga software yang Anda buat. Aplikasi web, widgets, aplikasi Facebook, aplikasi iPhone, aplikasi Android, iklan interaktif, web semantik, dan bahkan fitur yang terhubung dari produk Anda sekarang bagian dari wilayah pemasaran.</a:t>
            </a:r>
          </a:p>
          <a:p>
            <a:r>
              <a:rPr lang="id-ID" sz="1300" dirty="0"/>
              <a:t>Pemasaran digital telah berkembang jauh melampaui situs web. Sebagai pemasar, kita sekarang mengelola, besar </a:t>
            </a:r>
            <a:r>
              <a:rPr lang="id-ID" sz="1300" dirty="0">
                <a:hlinkClick r:id="rId11"/>
              </a:rPr>
              <a:t>web diperpanjang</a:t>
            </a:r>
            <a:r>
              <a:rPr lang="id-ID" sz="1300" dirty="0"/>
              <a:t> yang mencakup halaman arahan, microsites, pos-pos media sosial, aplikasi mobile, iklan dinamis dan banyak lagi. Saya melihat ini sebagai semacam model sistem surya, dengan banyak planet mengorbit Platform strategi pemasaran utama Anda.</a:t>
            </a:r>
          </a:p>
          <a:p>
            <a:r>
              <a:rPr lang="id-ID" sz="1300" dirty="0"/>
              <a:t>Dan planet baru tampaknya memasuki medan gravitasi kami setiap tahun. Tahun ini, iPad dan komputer tablet yang muncul sebagai satelit terbaru dalam orbit.</a:t>
            </a:r>
          </a:p>
          <a:p>
            <a:r>
              <a:rPr lang="id-ID" sz="1300" dirty="0"/>
              <a:t>3 Spheres Teknologi Pemasaran</a:t>
            </a:r>
          </a:p>
          <a:p>
            <a:r>
              <a:rPr lang="id-ID" sz="1300" dirty="0"/>
              <a:t>Semua teknologi ini - yang kita beli, yang kita membangun di atas - dapat dikategorikan menjadi tiga bidang yang tumpang tindih:</a:t>
            </a:r>
          </a:p>
          <a:p>
            <a:r>
              <a:rPr lang="id-ID" sz="1300" b="1" dirty="0"/>
              <a:t>Teknologi internal</a:t>
            </a:r>
            <a:r>
              <a:rPr lang="id-ID" sz="1300" dirty="0"/>
              <a:t> adalah apa yang kita gunakan untuk mengelola dan menganalisis operasi pemasaran, seperti analisis, SEO audit, intelijen kompetitif, dan pemantauan media sosial </a:t>
            </a:r>
            <a:r>
              <a:rPr lang="id-ID" sz="1300" b="1" dirty="0"/>
              <a:t>teknologi eksternal</a:t>
            </a:r>
            <a:r>
              <a:rPr lang="id-ID" sz="1300" dirty="0"/>
              <a:t> meliputi platform yang kita gunakan untuk menjangkau khalayak dan menyampaikan konten -. Situs web, iklan, halaman arahan , kampanye email, dan aplikasi dari semua jenis.</a:t>
            </a:r>
          </a:p>
          <a:p>
            <a:r>
              <a:rPr lang="id-ID" sz="1300" dirty="0"/>
              <a:t>Dan, di banyak pasar, ada domain mekar baru </a:t>
            </a:r>
            <a:r>
              <a:rPr lang="id-ID" sz="1300" b="1" dirty="0"/>
              <a:t>teknologi produk</a:t>
            </a:r>
            <a:r>
              <a:rPr lang="id-ID" sz="1300" dirty="0"/>
              <a:t> - fitur yang dibangun ke dalam produk dan layanan yang sangat Anda, yang secara langsung memberi makan ke ekosistem pemasaran Anda. Berbagi sosial fitur. Lokasi fitur dengan GPS. RFID dan partisipasi dalam The Internet of Things. Produk murni digital dengan kemampuan virus yang melekat.</a:t>
            </a:r>
          </a:p>
          <a:p>
            <a:r>
              <a:rPr lang="id-ID" sz="1300" dirty="0"/>
              <a:t>Kita bicara tentang </a:t>
            </a:r>
            <a:r>
              <a:rPr lang="id-ID" sz="1300" i="1" dirty="0"/>
              <a:t>banyak</a:t>
            </a:r>
            <a:r>
              <a:rPr lang="id-ID" sz="1300" dirty="0"/>
              <a:t> teknologi yang berbeda.</a:t>
            </a:r>
          </a:p>
          <a:p>
            <a:r>
              <a:rPr lang="id-ID" sz="1300" dirty="0"/>
              <a:t>Namun dalam gambaran besar dari pemasaran, tantangan sebenarnya bukanlah komponen individu - itu bagaimana potongan-potongan yang berbeda cocok bersama-sama di perusahaan Anda yang unik. Bila Anda menghubungkan titik-titik, Anda mendapatkan seorang pangeran atau katak?</a:t>
            </a:r>
          </a:p>
          <a:p>
            <a:r>
              <a:rPr lang="id-ID" sz="1300" dirty="0"/>
              <a:t>Keputusan Teknologi dalam Pemasaran</a:t>
            </a:r>
          </a:p>
          <a:p>
            <a:r>
              <a:rPr lang="id-ID" sz="1300" dirty="0"/>
              <a:t>Sejumlah orang telah mengatakan bahwa pemasaran tampaknya akan semakin sulit. Lebih menyenangkan, tapi lebih sulit.</a:t>
            </a:r>
          </a:p>
          <a:p>
            <a:r>
              <a:rPr lang="id-ID" sz="1300" dirty="0"/>
              <a:t>Salah satu alasan itu semakin sulit adalah karena meningkatnya jumlah keputusan teknologi pemasar harus berjuang dengan. Itu tidak terlalu banyak tahun yang lalu bahwa ada hanya segelintir pilihan - yang CRM untuk menggunakan, yang sistem manajemen konten (CMS) untuk mengadopsi, yang penyedia analisis web untuk memilih.</a:t>
            </a:r>
          </a:p>
          <a:p>
            <a:r>
              <a:rPr lang="id-ID" sz="1300" dirty="0"/>
              <a:t>Namun baru-baru, jumlah keputusan teknologi pemasaran terus meroket. Pemasar memiliki lebih banyak aplikasi dan platform untuk membuat keputusan daripada sebelumnya - manajemen tawaran, manajemen kampanye, optimasi konversi, manajemen atribusi, otomatisasi pemasaran, pemantauan media sosial, perilaku penargetan dll</a:t>
            </a:r>
          </a:p>
          <a:p>
            <a:r>
              <a:rPr lang="id-ID" sz="1300" dirty="0"/>
              <a:t>Setiap kali sebuah platform baru atau aplikasi tiba di lapangan, ruang keputusan benar-benar tumbuh secara eksponensial. Karena sekali lagi, itu bukan hanya keputusan tentang komponen individu - tapi keputusan tentang interaksi mereka satu sama lain.</a:t>
            </a:r>
          </a:p>
          <a:p>
            <a:r>
              <a:rPr lang="id-ID" sz="1300" dirty="0"/>
              <a:t>Keputusan ini memiliki konsekuensi yang signifikan.</a:t>
            </a:r>
          </a:p>
          <a:p>
            <a:r>
              <a:rPr lang="id-ID" sz="1300" dirty="0"/>
              <a:t>Mereka menentukan apa kemampuan pemasaran akan memiliki perusahaan Anda. Mereka membentuk pengalaman yang prospek dan pelanggan akan memiliki dengan Anda. Mereka mempengaruhi efisiensi organisasi Anda dan posisi persaingan. Dan mereka membuka (atau menutup) pintu untuk sinergi dengan pilihan teknologi lain.</a:t>
            </a:r>
          </a:p>
          <a:p>
            <a:r>
              <a:rPr lang="id-ID" sz="1300" dirty="0"/>
              <a:t>Dengan kata lain, </a:t>
            </a:r>
            <a:r>
              <a:rPr lang="id-ID" sz="1300" b="1" dirty="0"/>
              <a:t>keputusan teknologi dan strategi pemasaran yang saling terkait.</a:t>
            </a:r>
            <a:r>
              <a:rPr lang="id-ID" sz="1300" dirty="0"/>
              <a:t>Anda tidak dapat mengatasi satu tanpa mempengaruhi yang lain.</a:t>
            </a:r>
          </a:p>
          <a:p>
            <a:r>
              <a:rPr lang="id-ID" sz="1300" dirty="0"/>
              <a:t>Tapi siapa yang membuat keputusan ini?</a:t>
            </a:r>
          </a:p>
          <a:p>
            <a:r>
              <a:rPr lang="id-ID" sz="1300" dirty="0"/>
              <a:t>Pemasar</a:t>
            </a:r>
          </a:p>
          <a:p>
            <a:r>
              <a:rPr lang="id-ID" sz="1300" dirty="0"/>
              <a:t>Departemen TI</a:t>
            </a:r>
          </a:p>
          <a:p>
            <a:r>
              <a:rPr lang="id-ID" sz="1300" dirty="0"/>
              <a:t>Toko web</a:t>
            </a:r>
          </a:p>
          <a:p>
            <a:r>
              <a:rPr lang="id-ID" sz="1300" dirty="0"/>
              <a:t>Vendor teknologi</a:t>
            </a:r>
          </a:p>
          <a:p>
            <a:r>
              <a:rPr lang="id-ID" sz="1300" dirty="0"/>
              <a:t>Ad hoc</a:t>
            </a:r>
          </a:p>
          <a:p>
            <a:r>
              <a:rPr lang="id-ID" sz="1300" dirty="0"/>
              <a:t>Dan atas dasar apa yang mereka membuat keputusan?</a:t>
            </a:r>
          </a:p>
          <a:p>
            <a:r>
              <a:rPr lang="id-ID" sz="1300" dirty="0"/>
              <a:t>Visi pemasaran</a:t>
            </a:r>
          </a:p>
          <a:p>
            <a:r>
              <a:rPr lang="id-ID" sz="1300" dirty="0"/>
              <a:t>Kedalaman teknis</a:t>
            </a:r>
          </a:p>
          <a:p>
            <a:r>
              <a:rPr lang="id-ID" sz="1300" dirty="0"/>
              <a:t>Insentif yang tepat</a:t>
            </a:r>
          </a:p>
          <a:p>
            <a:r>
              <a:rPr lang="id-ID" sz="1300" dirty="0"/>
              <a:t>Keselarasan Bisnis</a:t>
            </a:r>
          </a:p>
          <a:p>
            <a:r>
              <a:rPr lang="id-ID" sz="1300" dirty="0"/>
              <a:t>Akuntabilitas</a:t>
            </a:r>
          </a:p>
          <a:p>
            <a:r>
              <a:rPr lang="id-ID" sz="1300" dirty="0"/>
              <a:t>Pemasar memiliki visi, insentif, akuntabilitas, dan keselarasan - tetapi sering tidak memiliki kedalaman teknis. Departemen TI memiliki banyak kedalaman teknis, tapi insentif yang berbeda. Toko web, lembaga, dan vendor teknologi mungkin memiliki campuran yang baik dari visi pemasaran dan kedalaman teknis, tetapi keselarasan bisnis mereka memiliki vektor yang berbeda dari Anda.</a:t>
            </a:r>
          </a:p>
          <a:p>
            <a:r>
              <a:rPr lang="id-ID" sz="1300" dirty="0"/>
              <a:t>Tapi tidak ada satu pihak membawa semua faktor ini bersama-sama.</a:t>
            </a:r>
          </a:p>
          <a:p>
            <a:r>
              <a:rPr lang="id-ID" sz="1300" dirty="0"/>
              <a:t>Sekarang, karena masing-masing pemain ini memiliki beberapa bagian, mungkin akan menyarankan bahwa solusinya adalah untuk membawa semua orang bersama-sama untuk pertemuan besar dan membiarkan jawabannya muncul dari konsensus. Tidak terdengar terlalu skeptis, tapi saya sebut bahwa </a:t>
            </a:r>
            <a:r>
              <a:rPr lang="id-ID" sz="1300" i="1" dirty="0"/>
              <a:t>Kongres AS Model Pengambilan Keputusan.</a:t>
            </a:r>
            <a:endParaRPr lang="id-ID" sz="1300" dirty="0"/>
          </a:p>
          <a:p>
            <a:r>
              <a:rPr lang="id-ID" sz="1300" dirty="0"/>
              <a:t>Pertarungan tidak selalu mengarah pada penemuan. Ini biasanya menyebabkan kebuntuan atau common denominator terendah.</a:t>
            </a:r>
          </a:p>
          <a:p>
            <a:r>
              <a:rPr lang="id-ID" sz="1300" dirty="0"/>
              <a:t>Digital Marketing: Seperti IT atau Pengembangan Produk?</a:t>
            </a:r>
          </a:p>
          <a:p>
            <a:r>
              <a:rPr lang="id-ID" sz="1300" dirty="0"/>
              <a:t>Berbicara tentang pertentangan, setiap diskusi pemasaran harus mengatasi hubungan yang sering rusak antara pemasaran dan IT.</a:t>
            </a:r>
          </a:p>
          <a:p>
            <a:r>
              <a:rPr lang="id-ID" sz="1300" dirty="0"/>
              <a:t>Saya telah menulis sebelumnya tentang </a:t>
            </a:r>
            <a:r>
              <a:rPr lang="id-ID" sz="1300" dirty="0">
                <a:hlinkClick r:id="rId12"/>
              </a:rPr>
              <a:t>mengapa pemasaran dan IT yang bertentangan</a:t>
            </a:r>
            <a:r>
              <a:rPr lang="id-ID" sz="1300" dirty="0"/>
              <a:t> - ketegangan antara pemasaran dan IT sebenarnya cukup wajar mengingat cara yang paling organisasi yang terstruktur. IT dan pemasaran hanya memiliki insentif dan prioritas yang berbeda.</a:t>
            </a:r>
          </a:p>
          <a:p>
            <a:r>
              <a:rPr lang="id-ID" sz="1300" dirty="0"/>
              <a:t>IT terutama berkaitan dengan stabilitas, keamanan, ekonomi, standarisasi, dan spesifikasi fungsional. Pemasaran adalah lebih peduli dengan kecepatan, kelincahan, inovasi, dampak pasar, diferensiasi, dan pengalaman pelanggan. Ini bukan berarti bahwa IT tidak menghargai prioritas pemasaran - atau sebaliknya. Hanya saja insentif mereka menyebabkan mereka menghargai prioritas masing-masing sendiri lagi.</a:t>
            </a:r>
          </a:p>
          <a:p>
            <a:r>
              <a:rPr lang="id-ID" sz="1300" dirty="0"/>
              <a:t>Tetapi hubungan antara pemasaran dan IT bukan satu-satunya cara untuk mengelola teknologi.</a:t>
            </a:r>
          </a:p>
          <a:p>
            <a:r>
              <a:rPr lang="id-ID" sz="1300" dirty="0"/>
              <a:t>Sebagai contoh, Apple memiliki departemen IT yang hebat. Tapi IT tidak menciptakan teknologi dari Mac, iPod, iPhone, iPad. Yang pasti, mereka memberikan dukungan logistik kepada bagaimana produk tersebut dikirim. Tapi penciptaan teknologi itu sendiri berasal dari tim pengembangan produk.</a:t>
            </a:r>
          </a:p>
          <a:p>
            <a:r>
              <a:rPr lang="id-ID" sz="1300" dirty="0"/>
              <a:t>Pengembangan produk dan IT insinyur - meskipun mereka berdua teknologi - sangat berbeda dalam apa yang mereka lakukan dan bagaimana mereka melakukannya.</a:t>
            </a:r>
          </a:p>
          <a:p>
            <a:r>
              <a:rPr lang="id-ID" sz="1300" dirty="0"/>
              <a:t>Saya percaya bahwa </a:t>
            </a:r>
            <a:r>
              <a:rPr lang="id-ID" sz="1300" b="1" dirty="0"/>
              <a:t>pemasaran digital lebih seperti pengembangan produk dari IT</a:t>
            </a:r>
            <a:r>
              <a:rPr lang="id-ID" sz="1300" dirty="0"/>
              <a:t>karena:</a:t>
            </a:r>
          </a:p>
          <a:p>
            <a:r>
              <a:rPr lang="id-ID" sz="1300" dirty="0"/>
              <a:t>Lebih front-office dari back-office</a:t>
            </a:r>
          </a:p>
          <a:p>
            <a:r>
              <a:rPr lang="id-ID" sz="1300" dirty="0"/>
              <a:t>Dialami langsung oleh pelanggan</a:t>
            </a:r>
          </a:p>
          <a:p>
            <a:r>
              <a:rPr lang="id-ID" sz="1300" dirty="0"/>
              <a:t>Sebuah mesin untuk pendapatan baru</a:t>
            </a:r>
          </a:p>
          <a:p>
            <a:r>
              <a:rPr lang="id-ID" sz="1300" dirty="0"/>
              <a:t>Integral untuk merek</a:t>
            </a:r>
          </a:p>
          <a:p>
            <a:r>
              <a:rPr lang="id-ID" sz="1300" dirty="0"/>
              <a:t>Terlihat di posisi kompetitif</a:t>
            </a:r>
          </a:p>
          <a:p>
            <a:r>
              <a:rPr lang="id-ID" sz="1300" dirty="0"/>
              <a:t>Sebuah usaha kreatif</a:t>
            </a:r>
          </a:p>
          <a:p>
            <a:r>
              <a:rPr lang="id-ID" sz="1300" dirty="0"/>
              <a:t>Dan paralel yang menunjukkan jalan ke depan untuk masa depan teknologi bertenaga pemasaran.</a:t>
            </a:r>
          </a:p>
          <a:p>
            <a:r>
              <a:rPr lang="id-ID" sz="1300" dirty="0"/>
              <a:t>Pemasaran Harus Memimpin Teknologi Pemasaran</a:t>
            </a:r>
          </a:p>
          <a:p>
            <a:r>
              <a:rPr lang="id-ID" sz="1300" dirty="0"/>
              <a:t>Pemasaran harus mengambil kepemilikan teknologi dalam domainnya.</a:t>
            </a:r>
          </a:p>
          <a:p>
            <a:r>
              <a:rPr lang="id-ID" sz="1300" dirty="0"/>
              <a:t>Sebagai pemasar, </a:t>
            </a:r>
            <a:r>
              <a:rPr lang="id-ID" sz="1300" b="1" dirty="0"/>
              <a:t>Anda sudah bertanggung jawab atas hasil yang berbasis teknologi tersebut.</a:t>
            </a:r>
            <a:r>
              <a:rPr lang="id-ID" sz="1300" dirty="0"/>
              <a:t> Akuntabilitas sehingga dipromosikan secara luas dalam pemasaran digital telah Anda di kursi panas untuk hasil. Ini hanya masuk akal bahwa Anda harus memiliki kontrol penuh atas cara dan mekanisme untuk memberikan hasil tersebut.</a:t>
            </a:r>
          </a:p>
          <a:p>
            <a:r>
              <a:rPr lang="id-ID" sz="1300" dirty="0"/>
              <a:t>Anda harus menjadi pendorong teknologi pemasaran, bukan hanya penumpang yang bersangkutan. Tapi jika Anda tidak memiliki kedalaman teknis, yang dapat membantu Anda menavigasi?</a:t>
            </a:r>
          </a:p>
          <a:p>
            <a:r>
              <a:rPr lang="id-ID" sz="1300" dirty="0"/>
              <a:t>Saya mengusulkan sebuah peran baru di departemen pemasaran: a </a:t>
            </a:r>
            <a:r>
              <a:rPr lang="id-ID" sz="1300" b="1" dirty="0"/>
              <a:t>CTO pemasaran</a:t>
            </a:r>
            <a:r>
              <a:rPr lang="id-ID" sz="1300" dirty="0"/>
              <a:t> atau</a:t>
            </a:r>
            <a:r>
              <a:rPr lang="id-ID" sz="1300" dirty="0">
                <a:hlinkClick r:id="rId13"/>
              </a:rPr>
              <a:t>teknolog utama pemasaran</a:t>
            </a:r>
            <a:r>
              <a:rPr lang="id-ID" sz="1300" dirty="0"/>
              <a:t> . Misi dari CTO pemasaran adalah untuk menyediakan bahwa navigasi teknologi.</a:t>
            </a:r>
          </a:p>
          <a:p>
            <a:r>
              <a:rPr lang="id-ID" sz="1300" dirty="0"/>
              <a:t>The CTO marketing akan melaporkan kepada CMO, bukan CIO - meskipun ia / dia tentu akan bekerja sama dengan departemen IT (dan, semakin, dengan kelompok pengembangan produk). Orang ini akan menjadi teknolog, dengan latar belakang yang kuat dalam perangkat lunak dan teknologi manajemen. Tapi fokus mereka, gairah, dan kesetiaan akan misi pemasaran.</a:t>
            </a:r>
          </a:p>
          <a:p>
            <a:r>
              <a:rPr lang="id-ID" sz="1300" dirty="0"/>
              <a:t>The CTO pemasaran akan bertengger di persimpangan tiga bidang teknologi pemasaran, menyediakan kepemimpinan teknis untuk mengatur dan mengoptimalkan mereka.</a:t>
            </a:r>
          </a:p>
          <a:p>
            <a:endParaRPr lang="id-ID" dirty="0"/>
          </a:p>
        </p:txBody>
      </p:sp>
      <p:sp>
        <p:nvSpPr>
          <p:cNvPr id="4" name="Slide Number Placeholder 3"/>
          <p:cNvSpPr>
            <a:spLocks noGrp="1"/>
          </p:cNvSpPr>
          <p:nvPr>
            <p:ph type="sldNum" sz="quarter" idx="10"/>
          </p:nvPr>
        </p:nvSpPr>
        <p:spPr/>
        <p:txBody>
          <a:bodyPr/>
          <a:lstStyle/>
          <a:p>
            <a:fld id="{5D5DB578-329C-47B2-A84B-8E67EB0A4A34}" type="slidenum">
              <a:rPr lang="id-ID" smtClean="0"/>
              <a:pPr/>
              <a:t>14</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cstate="print">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cstate="print"/>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F4F7FB55-CD1E-4490-8306-4A2AFFCFC8A5}" type="datetimeFigureOut">
              <a:rPr lang="en-SG" smtClean="0"/>
              <a:pPr/>
              <a:t>19/5/2014</a:t>
            </a:fld>
            <a:endParaRPr lang="en-SG"/>
          </a:p>
        </p:txBody>
      </p:sp>
      <p:sp>
        <p:nvSpPr>
          <p:cNvPr id="20" name="Slide Number Placeholder 19"/>
          <p:cNvSpPr>
            <a:spLocks noGrp="1"/>
          </p:cNvSpPr>
          <p:nvPr>
            <p:ph type="sldNum" sz="quarter" idx="11"/>
          </p:nvPr>
        </p:nvSpPr>
        <p:spPr>
          <a:xfrm>
            <a:off x="7924800" y="6610350"/>
            <a:ext cx="1198880" cy="228600"/>
          </a:xfrm>
        </p:spPr>
        <p:txBody>
          <a:bodyPr/>
          <a:lstStyle/>
          <a:p>
            <a:fld id="{B12088E5-3EF8-4991-8DFB-EAEC9B464446}" type="slidenum">
              <a:rPr lang="en-SG" smtClean="0"/>
              <a:pPr/>
              <a:t>‹#›</a:t>
            </a:fld>
            <a:endParaRPr lang="en-SG"/>
          </a:p>
        </p:txBody>
      </p:sp>
      <p:sp>
        <p:nvSpPr>
          <p:cNvPr id="21" name="Footer Placeholder 20"/>
          <p:cNvSpPr>
            <a:spLocks noGrp="1"/>
          </p:cNvSpPr>
          <p:nvPr>
            <p:ph type="ftr" sz="quarter" idx="12"/>
          </p:nvPr>
        </p:nvSpPr>
        <p:spPr>
          <a:xfrm>
            <a:off x="457200" y="6611112"/>
            <a:ext cx="5600700" cy="228600"/>
          </a:xfrm>
        </p:spPr>
        <p:txBody>
          <a:bodyPr/>
          <a:lstStyle/>
          <a:p>
            <a:endParaRPr lang="en-SG"/>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F4F7FB55-CD1E-4490-8306-4A2AFFCFC8A5}" type="datetimeFigureOut">
              <a:rPr lang="en-SG" smtClean="0"/>
              <a:pPr/>
              <a:t>19/5/2014</a:t>
            </a:fld>
            <a:endParaRPr lang="en-SG"/>
          </a:p>
        </p:txBody>
      </p:sp>
      <p:sp>
        <p:nvSpPr>
          <p:cNvPr id="23" name="Slide Number Placeholder 22"/>
          <p:cNvSpPr>
            <a:spLocks noGrp="1"/>
          </p:cNvSpPr>
          <p:nvPr>
            <p:ph type="sldNum" sz="quarter" idx="11"/>
          </p:nvPr>
        </p:nvSpPr>
        <p:spPr/>
        <p:txBody>
          <a:bodyPr/>
          <a:lstStyle/>
          <a:p>
            <a:fld id="{B12088E5-3EF8-4991-8DFB-EAEC9B464446}" type="slidenum">
              <a:rPr lang="en-SG" smtClean="0"/>
              <a:pPr/>
              <a:t>‹#›</a:t>
            </a:fld>
            <a:endParaRPr lang="en-SG"/>
          </a:p>
        </p:txBody>
      </p:sp>
      <p:sp>
        <p:nvSpPr>
          <p:cNvPr id="24" name="Footer Placeholder 23"/>
          <p:cNvSpPr>
            <a:spLocks noGrp="1"/>
          </p:cNvSpPr>
          <p:nvPr>
            <p:ph type="ftr" sz="quarter" idx="12"/>
          </p:nvPr>
        </p:nvSpPr>
        <p:spPr/>
        <p:txBody>
          <a:bodyPr/>
          <a:lstStyle/>
          <a:p>
            <a:endParaRPr lang="en-SG"/>
          </a:p>
        </p:txBody>
      </p:sp>
      <p:pic>
        <p:nvPicPr>
          <p:cNvPr id="11" name="Picture 10"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cstate="print"/>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F4F7FB55-CD1E-4490-8306-4A2AFFCFC8A5}" type="datetimeFigureOut">
              <a:rPr lang="en-SG" smtClean="0"/>
              <a:pPr/>
              <a:t>19/5/2014</a:t>
            </a:fld>
            <a:endParaRPr lang="en-SG"/>
          </a:p>
        </p:txBody>
      </p:sp>
      <p:sp>
        <p:nvSpPr>
          <p:cNvPr id="23" name="Slide Number Placeholder 22"/>
          <p:cNvSpPr>
            <a:spLocks noGrp="1"/>
          </p:cNvSpPr>
          <p:nvPr>
            <p:ph type="sldNum" sz="quarter" idx="11"/>
          </p:nvPr>
        </p:nvSpPr>
        <p:spPr/>
        <p:txBody>
          <a:bodyPr/>
          <a:lstStyle/>
          <a:p>
            <a:fld id="{B12088E5-3EF8-4991-8DFB-EAEC9B464446}" type="slidenum">
              <a:rPr lang="en-SG" smtClean="0"/>
              <a:pPr/>
              <a:t>‹#›</a:t>
            </a:fld>
            <a:endParaRPr lang="en-SG"/>
          </a:p>
        </p:txBody>
      </p:sp>
      <p:sp>
        <p:nvSpPr>
          <p:cNvPr id="24" name="Footer Placeholder 23"/>
          <p:cNvSpPr>
            <a:spLocks noGrp="1"/>
          </p:cNvSpPr>
          <p:nvPr>
            <p:ph type="ftr" sz="quarter" idx="12"/>
          </p:nvPr>
        </p:nvSpPr>
        <p:spPr/>
        <p:txBody>
          <a:bodyPr/>
          <a:lstStyle/>
          <a:p>
            <a:endParaRPr lang="en-SG"/>
          </a:p>
        </p:txBody>
      </p:sp>
      <p:pic>
        <p:nvPicPr>
          <p:cNvPr id="11" name="Picture 10"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cstate="print"/>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cstate="print">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cstate="print"/>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F4F7FB55-CD1E-4490-8306-4A2AFFCFC8A5}" type="datetimeFigureOut">
              <a:rPr lang="en-SG" smtClean="0"/>
              <a:pPr/>
              <a:t>19/5/2014</a:t>
            </a:fld>
            <a:endParaRPr lang="en-SG"/>
          </a:p>
        </p:txBody>
      </p:sp>
      <p:sp>
        <p:nvSpPr>
          <p:cNvPr id="18" name="Slide Number Placeholder 17"/>
          <p:cNvSpPr>
            <a:spLocks noGrp="1"/>
          </p:cNvSpPr>
          <p:nvPr>
            <p:ph type="sldNum" sz="quarter" idx="11"/>
          </p:nvPr>
        </p:nvSpPr>
        <p:spPr/>
        <p:txBody>
          <a:bodyPr/>
          <a:lstStyle/>
          <a:p>
            <a:fld id="{B12088E5-3EF8-4991-8DFB-EAEC9B464446}" type="slidenum">
              <a:rPr lang="en-SG" smtClean="0"/>
              <a:pPr/>
              <a:t>‹#›</a:t>
            </a:fld>
            <a:endParaRPr lang="en-SG"/>
          </a:p>
        </p:txBody>
      </p:sp>
      <p:sp>
        <p:nvSpPr>
          <p:cNvPr id="20" name="Footer Placeholder 19"/>
          <p:cNvSpPr>
            <a:spLocks noGrp="1"/>
          </p:cNvSpPr>
          <p:nvPr>
            <p:ph type="ftr" sz="quarter" idx="12"/>
          </p:nvPr>
        </p:nvSpPr>
        <p:spPr/>
        <p:txBody>
          <a:bodyPr/>
          <a:lstStyle/>
          <a:p>
            <a:endParaRPr lang="en-SG"/>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cstate="print"/>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F4F7FB55-CD1E-4490-8306-4A2AFFCFC8A5}" type="datetimeFigureOut">
              <a:rPr lang="en-SG" smtClean="0"/>
              <a:pPr/>
              <a:t>19/5/2014</a:t>
            </a:fld>
            <a:endParaRPr lang="en-SG"/>
          </a:p>
        </p:txBody>
      </p:sp>
      <p:sp>
        <p:nvSpPr>
          <p:cNvPr id="25" name="Slide Number Placeholder 24"/>
          <p:cNvSpPr>
            <a:spLocks noGrp="1"/>
          </p:cNvSpPr>
          <p:nvPr>
            <p:ph type="sldNum" sz="quarter" idx="11"/>
          </p:nvPr>
        </p:nvSpPr>
        <p:spPr>
          <a:xfrm>
            <a:off x="8742680" y="6610350"/>
            <a:ext cx="381000" cy="246888"/>
          </a:xfrm>
        </p:spPr>
        <p:txBody>
          <a:bodyPr/>
          <a:lstStyle/>
          <a:p>
            <a:fld id="{B12088E5-3EF8-4991-8DFB-EAEC9B464446}" type="slidenum">
              <a:rPr lang="en-SG" smtClean="0"/>
              <a:pPr/>
              <a:t>‹#›</a:t>
            </a:fld>
            <a:endParaRPr lang="en-SG"/>
          </a:p>
        </p:txBody>
      </p:sp>
      <p:sp>
        <p:nvSpPr>
          <p:cNvPr id="26" name="Footer Placeholder 25"/>
          <p:cNvSpPr>
            <a:spLocks noGrp="1"/>
          </p:cNvSpPr>
          <p:nvPr>
            <p:ph type="ftr" sz="quarter" idx="12"/>
          </p:nvPr>
        </p:nvSpPr>
        <p:spPr>
          <a:xfrm>
            <a:off x="1524000" y="6610350"/>
            <a:ext cx="5562600" cy="247650"/>
          </a:xfrm>
        </p:spPr>
        <p:txBody>
          <a:bodyPr/>
          <a:lstStyle/>
          <a:p>
            <a:endParaRPr lang="en-SG"/>
          </a:p>
        </p:txBody>
      </p:sp>
      <p:pic>
        <p:nvPicPr>
          <p:cNvPr id="20" name="Picture 19" descr="vert_bar_02.png"/>
          <p:cNvPicPr preferRelativeResize="0">
            <a:picLocks/>
          </p:cNvPicPr>
          <p:nvPr/>
        </p:nvPicPr>
        <p:blipFill>
          <a:blip r:embed="rId3" cstate="print">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cstate="print">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cstate="print"/>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F4F7FB55-CD1E-4490-8306-4A2AFFCFC8A5}" type="datetimeFigureOut">
              <a:rPr lang="en-SG" smtClean="0"/>
              <a:pPr/>
              <a:t>19/5/2014</a:t>
            </a:fld>
            <a:endParaRPr lang="en-SG"/>
          </a:p>
        </p:txBody>
      </p:sp>
      <p:sp>
        <p:nvSpPr>
          <p:cNvPr id="21" name="Slide Number Placeholder 20"/>
          <p:cNvSpPr>
            <a:spLocks noGrp="1"/>
          </p:cNvSpPr>
          <p:nvPr>
            <p:ph type="sldNum" sz="quarter" idx="16"/>
          </p:nvPr>
        </p:nvSpPr>
        <p:spPr/>
        <p:txBody>
          <a:bodyPr/>
          <a:lstStyle/>
          <a:p>
            <a:fld id="{B12088E5-3EF8-4991-8DFB-EAEC9B464446}" type="slidenum">
              <a:rPr lang="en-SG" smtClean="0"/>
              <a:pPr/>
              <a:t>‹#›</a:t>
            </a:fld>
            <a:endParaRPr lang="en-SG"/>
          </a:p>
        </p:txBody>
      </p:sp>
      <p:sp>
        <p:nvSpPr>
          <p:cNvPr id="22" name="Footer Placeholder 21"/>
          <p:cNvSpPr>
            <a:spLocks noGrp="1"/>
          </p:cNvSpPr>
          <p:nvPr>
            <p:ph type="ftr" sz="quarter" idx="17"/>
          </p:nvPr>
        </p:nvSpPr>
        <p:spPr/>
        <p:txBody>
          <a:bodyPr/>
          <a:lstStyle/>
          <a:p>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cstate="print"/>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cstate="print">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F4F7FB55-CD1E-4490-8306-4A2AFFCFC8A5}" type="datetimeFigureOut">
              <a:rPr lang="en-SG" smtClean="0"/>
              <a:pPr/>
              <a:t>19/5/2014</a:t>
            </a:fld>
            <a:endParaRPr lang="en-SG"/>
          </a:p>
        </p:txBody>
      </p:sp>
      <p:sp>
        <p:nvSpPr>
          <p:cNvPr id="24" name="Slide Number Placeholder 23"/>
          <p:cNvSpPr>
            <a:spLocks noGrp="1"/>
          </p:cNvSpPr>
          <p:nvPr>
            <p:ph type="sldNum" sz="quarter" idx="17"/>
          </p:nvPr>
        </p:nvSpPr>
        <p:spPr/>
        <p:txBody>
          <a:bodyPr/>
          <a:lstStyle/>
          <a:p>
            <a:fld id="{B12088E5-3EF8-4991-8DFB-EAEC9B464446}" type="slidenum">
              <a:rPr lang="en-SG" smtClean="0"/>
              <a:pPr/>
              <a:t>‹#›</a:t>
            </a:fld>
            <a:endParaRPr lang="en-SG"/>
          </a:p>
        </p:txBody>
      </p:sp>
      <p:sp>
        <p:nvSpPr>
          <p:cNvPr id="25" name="Footer Placeholder 24"/>
          <p:cNvSpPr>
            <a:spLocks noGrp="1"/>
          </p:cNvSpPr>
          <p:nvPr>
            <p:ph type="ftr" sz="quarter" idx="18"/>
          </p:nvPr>
        </p:nvSpPr>
        <p:spPr/>
        <p:txBody>
          <a:bodyPr/>
          <a:lstStyle/>
          <a:p>
            <a:endParaRPr lang="en-S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cstate="print"/>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cstate="print">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F4F7FB55-CD1E-4490-8306-4A2AFFCFC8A5}" type="datetimeFigureOut">
              <a:rPr lang="en-SG" smtClean="0"/>
              <a:pPr/>
              <a:t>19/5/2014</a:t>
            </a:fld>
            <a:endParaRPr lang="en-SG"/>
          </a:p>
        </p:txBody>
      </p:sp>
      <p:sp>
        <p:nvSpPr>
          <p:cNvPr id="17" name="Slide Number Placeholder 16"/>
          <p:cNvSpPr>
            <a:spLocks noGrp="1"/>
          </p:cNvSpPr>
          <p:nvPr>
            <p:ph type="sldNum" sz="quarter" idx="11"/>
          </p:nvPr>
        </p:nvSpPr>
        <p:spPr/>
        <p:txBody>
          <a:bodyPr/>
          <a:lstStyle/>
          <a:p>
            <a:fld id="{B12088E5-3EF8-4991-8DFB-EAEC9B464446}" type="slidenum">
              <a:rPr lang="en-SG" smtClean="0"/>
              <a:pPr/>
              <a:t>‹#›</a:t>
            </a:fld>
            <a:endParaRPr lang="en-SG"/>
          </a:p>
        </p:txBody>
      </p:sp>
      <p:sp>
        <p:nvSpPr>
          <p:cNvPr id="18" name="Footer Placeholder 17"/>
          <p:cNvSpPr>
            <a:spLocks noGrp="1"/>
          </p:cNvSpPr>
          <p:nvPr>
            <p:ph type="ftr" sz="quarter" idx="12"/>
          </p:nvPr>
        </p:nvSpPr>
        <p:spPr/>
        <p:txBody>
          <a:bodyPr/>
          <a:lstStyle/>
          <a:p>
            <a:endParaRPr lang="en-SG"/>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F4F7FB55-CD1E-4490-8306-4A2AFFCFC8A5}" type="datetimeFigureOut">
              <a:rPr lang="en-SG" smtClean="0"/>
              <a:pPr/>
              <a:t>19/5/2014</a:t>
            </a:fld>
            <a:endParaRPr lang="en-SG"/>
          </a:p>
        </p:txBody>
      </p:sp>
      <p:sp>
        <p:nvSpPr>
          <p:cNvPr id="14" name="Slide Number Placeholder 13"/>
          <p:cNvSpPr>
            <a:spLocks noGrp="1"/>
          </p:cNvSpPr>
          <p:nvPr>
            <p:ph type="sldNum" sz="quarter" idx="11"/>
          </p:nvPr>
        </p:nvSpPr>
        <p:spPr/>
        <p:txBody>
          <a:bodyPr/>
          <a:lstStyle/>
          <a:p>
            <a:fld id="{B12088E5-3EF8-4991-8DFB-EAEC9B464446}" type="slidenum">
              <a:rPr lang="en-SG" smtClean="0"/>
              <a:pPr/>
              <a:t>‹#›</a:t>
            </a:fld>
            <a:endParaRPr lang="en-SG"/>
          </a:p>
        </p:txBody>
      </p:sp>
      <p:sp>
        <p:nvSpPr>
          <p:cNvPr id="22" name="Footer Placeholder 21"/>
          <p:cNvSpPr>
            <a:spLocks noGrp="1"/>
          </p:cNvSpPr>
          <p:nvPr>
            <p:ph type="ftr" sz="quarter" idx="12"/>
          </p:nvPr>
        </p:nvSpPr>
        <p:spPr/>
        <p:txBody>
          <a:bodyPr/>
          <a:lstStyle/>
          <a:p>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cstate="print"/>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cstate="print">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F4F7FB55-CD1E-4490-8306-4A2AFFCFC8A5}" type="datetimeFigureOut">
              <a:rPr lang="en-SG" smtClean="0"/>
              <a:pPr/>
              <a:t>19/5/2014</a:t>
            </a:fld>
            <a:endParaRPr lang="en-SG"/>
          </a:p>
        </p:txBody>
      </p:sp>
      <p:sp>
        <p:nvSpPr>
          <p:cNvPr id="21" name="Slide Number Placeholder 20"/>
          <p:cNvSpPr>
            <a:spLocks noGrp="1"/>
          </p:cNvSpPr>
          <p:nvPr>
            <p:ph type="sldNum" sz="quarter" idx="16"/>
          </p:nvPr>
        </p:nvSpPr>
        <p:spPr/>
        <p:txBody>
          <a:bodyPr/>
          <a:lstStyle/>
          <a:p>
            <a:fld id="{B12088E5-3EF8-4991-8DFB-EAEC9B464446}" type="slidenum">
              <a:rPr lang="en-SG" smtClean="0"/>
              <a:pPr/>
              <a:t>‹#›</a:t>
            </a:fld>
            <a:endParaRPr lang="en-SG"/>
          </a:p>
        </p:txBody>
      </p:sp>
      <p:sp>
        <p:nvSpPr>
          <p:cNvPr id="22" name="Footer Placeholder 21"/>
          <p:cNvSpPr>
            <a:spLocks noGrp="1"/>
          </p:cNvSpPr>
          <p:nvPr>
            <p:ph type="ftr" sz="quarter" idx="17"/>
          </p:nvPr>
        </p:nvSpPr>
        <p:spPr/>
        <p:txBody>
          <a:bodyPr/>
          <a:lstStyle/>
          <a:p>
            <a:endParaRPr lang="en-S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F7FB55-CD1E-4490-8306-4A2AFFCFC8A5}" type="datetimeFigureOut">
              <a:rPr lang="en-SG" smtClean="0"/>
              <a:pPr/>
              <a:t>19/5/2014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B12088E5-3EF8-4991-8DFB-EAEC9B464446}" type="slidenum">
              <a:rPr lang="en-SG" smtClean="0"/>
              <a:pPr/>
              <a:t>‹#›</a:t>
            </a:fld>
            <a:endParaRPr lang="en-SG"/>
          </a:p>
        </p:txBody>
      </p:sp>
      <p:pic>
        <p:nvPicPr>
          <p:cNvPr id="8" name="Picture 7" descr="4_01.jpg"/>
          <p:cNvPicPr>
            <a:picLocks noChangeAspect="1"/>
          </p:cNvPicPr>
          <p:nvPr/>
        </p:nvPicPr>
        <p:blipFill>
          <a:blip r:embed="rId2" cstate="print"/>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cstate="print">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F4F7FB55-CD1E-4490-8306-4A2AFFCFC8A5}" type="datetimeFigureOut">
              <a:rPr lang="en-SG" smtClean="0"/>
              <a:pPr/>
              <a:t>19/5/2014</a:t>
            </a:fld>
            <a:endParaRPr lang="en-SG"/>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endParaRPr lang="en-SG"/>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B12088E5-3EF8-4991-8DFB-EAEC9B464446}" type="slidenum">
              <a:rPr lang="en-SG" smtClean="0"/>
              <a:pPr/>
              <a:t>‹#›</a:t>
            </a:fld>
            <a:endParaRPr lang="en-SG"/>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http://chiefmartec.com/2010/04/rise-of-the-marketing-technologist/" TargetMode="Externa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hyperlink" Target="http://people.duke.edu/~mccann/mkt-tech.ht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15272" cy="1928803"/>
          </a:xfrm>
        </p:spPr>
        <p:txBody>
          <a:bodyPr/>
          <a:lstStyle/>
          <a:p>
            <a:pPr algn="ctr"/>
            <a:r>
              <a:rPr lang="en-SG" dirty="0" smtClean="0">
                <a:solidFill>
                  <a:srgbClr val="E70BCD"/>
                </a:solidFill>
                <a:latin typeface="Tempus Sans ITC" pitchFamily="82" charset="0"/>
              </a:rPr>
              <a:t>Rise </a:t>
            </a:r>
            <a:r>
              <a:rPr lang="id-ID" dirty="0" smtClean="0">
                <a:solidFill>
                  <a:srgbClr val="E70BCD"/>
                </a:solidFill>
                <a:latin typeface="Tempus Sans ITC" pitchFamily="82" charset="0"/>
              </a:rPr>
              <a:t>o</a:t>
            </a:r>
            <a:r>
              <a:rPr lang="en-SG" dirty="0" smtClean="0">
                <a:solidFill>
                  <a:srgbClr val="E70BCD"/>
                </a:solidFill>
                <a:latin typeface="Tempus Sans ITC" pitchFamily="82" charset="0"/>
              </a:rPr>
              <a:t>f </a:t>
            </a:r>
            <a:r>
              <a:rPr lang="id-ID" dirty="0" smtClean="0">
                <a:solidFill>
                  <a:srgbClr val="E70BCD"/>
                </a:solidFill>
                <a:latin typeface="Tempus Sans ITC" pitchFamily="82" charset="0"/>
              </a:rPr>
              <a:t>t</a:t>
            </a:r>
            <a:r>
              <a:rPr lang="en-SG" dirty="0" smtClean="0">
                <a:solidFill>
                  <a:srgbClr val="E70BCD"/>
                </a:solidFill>
                <a:latin typeface="Tempus Sans ITC" pitchFamily="82" charset="0"/>
              </a:rPr>
              <a:t>he Marketing Technologist</a:t>
            </a:r>
            <a:endParaRPr lang="en-SG" dirty="0">
              <a:solidFill>
                <a:srgbClr val="E70BCD"/>
              </a:solidFill>
              <a:latin typeface="Tempus Sans ITC" pitchFamily="82" charset="0"/>
            </a:endParaRPr>
          </a:p>
        </p:txBody>
      </p:sp>
      <p:sp>
        <p:nvSpPr>
          <p:cNvPr id="3" name="Subtitle 2"/>
          <p:cNvSpPr>
            <a:spLocks noGrp="1"/>
          </p:cNvSpPr>
          <p:nvPr>
            <p:ph type="subTitle" idx="1"/>
          </p:nvPr>
        </p:nvSpPr>
        <p:spPr>
          <a:xfrm>
            <a:off x="0" y="2438400"/>
            <a:ext cx="7239000" cy="4419600"/>
          </a:xfrm>
        </p:spPr>
        <p:txBody>
          <a:bodyPr>
            <a:normAutofit/>
          </a:bodyPr>
          <a:lstStyle/>
          <a:p>
            <a:pPr lvl="1" algn="l"/>
            <a:r>
              <a:rPr lang="en-GB" sz="2800" dirty="0" smtClean="0">
                <a:solidFill>
                  <a:srgbClr val="0E7E73"/>
                </a:solidFill>
                <a:latin typeface="Bell MT" pitchFamily="18" charset="0"/>
              </a:rPr>
              <a:t>Donny </a:t>
            </a:r>
            <a:r>
              <a:rPr lang="en-GB" sz="2800" dirty="0" err="1" smtClean="0">
                <a:solidFill>
                  <a:srgbClr val="0E7E73"/>
                </a:solidFill>
                <a:latin typeface="Bell MT" pitchFamily="18" charset="0"/>
              </a:rPr>
              <a:t>Prasetyo</a:t>
            </a:r>
            <a:r>
              <a:rPr lang="en-GB" sz="2800" dirty="0" smtClean="0">
                <a:solidFill>
                  <a:srgbClr val="0E7E73"/>
                </a:solidFill>
                <a:latin typeface="Bell MT" pitchFamily="18" charset="0"/>
              </a:rPr>
              <a:t> </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(1501187136)</a:t>
            </a:r>
          </a:p>
          <a:p>
            <a:pPr lvl="1" algn="l"/>
            <a:r>
              <a:rPr lang="en-GB" sz="2800" dirty="0" smtClean="0">
                <a:solidFill>
                  <a:srgbClr val="0E7E73"/>
                </a:solidFill>
                <a:latin typeface="Bell MT" pitchFamily="18" charset="0"/>
              </a:rPr>
              <a:t>Monica </a:t>
            </a:r>
            <a:r>
              <a:rPr lang="en-GB" sz="2800" dirty="0" err="1" smtClean="0">
                <a:solidFill>
                  <a:srgbClr val="0E7E73"/>
                </a:solidFill>
                <a:latin typeface="Bell MT" pitchFamily="18" charset="0"/>
              </a:rPr>
              <a:t>Julyend</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 </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(1501188933)</a:t>
            </a:r>
          </a:p>
          <a:p>
            <a:pPr lvl="1" algn="l"/>
            <a:r>
              <a:rPr lang="en-GB" sz="2800" dirty="0" err="1" smtClean="0">
                <a:solidFill>
                  <a:srgbClr val="0E7E73"/>
                </a:solidFill>
                <a:latin typeface="Bell MT" pitchFamily="18" charset="0"/>
              </a:rPr>
              <a:t>Yosi</a:t>
            </a:r>
            <a:r>
              <a:rPr lang="en-GB" sz="2800" dirty="0" smtClean="0">
                <a:solidFill>
                  <a:srgbClr val="0E7E73"/>
                </a:solidFill>
                <a:latin typeface="Bell MT" pitchFamily="18" charset="0"/>
              </a:rPr>
              <a:t> </a:t>
            </a:r>
            <a:r>
              <a:rPr lang="en-GB" sz="2800" dirty="0" err="1" smtClean="0">
                <a:solidFill>
                  <a:srgbClr val="0E7E73"/>
                </a:solidFill>
                <a:latin typeface="Bell MT" pitchFamily="18" charset="0"/>
              </a:rPr>
              <a:t>Riska</a:t>
            </a:r>
            <a:r>
              <a:rPr lang="en-GB" sz="2800" dirty="0" smtClean="0">
                <a:solidFill>
                  <a:srgbClr val="0E7E73"/>
                </a:solidFill>
                <a:latin typeface="Bell MT" pitchFamily="18" charset="0"/>
              </a:rPr>
              <a:t> </a:t>
            </a:r>
            <a:r>
              <a:rPr lang="en-GB" sz="2800" dirty="0" err="1" smtClean="0">
                <a:solidFill>
                  <a:srgbClr val="0E7E73"/>
                </a:solidFill>
                <a:latin typeface="Bell MT" pitchFamily="18" charset="0"/>
              </a:rPr>
              <a:t>Pratiwi</a:t>
            </a:r>
            <a:r>
              <a:rPr lang="en-GB" sz="2800" dirty="0" smtClean="0">
                <a:solidFill>
                  <a:srgbClr val="0E7E73"/>
                </a:solidFill>
                <a:latin typeface="Bell MT" pitchFamily="18" charset="0"/>
              </a:rPr>
              <a:t> </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(1501204501)</a:t>
            </a:r>
          </a:p>
          <a:p>
            <a:pPr lvl="1" algn="l"/>
            <a:r>
              <a:rPr lang="en-GB" sz="2800" dirty="0" smtClean="0">
                <a:solidFill>
                  <a:srgbClr val="0E7E73"/>
                </a:solidFill>
                <a:latin typeface="Bell MT" pitchFamily="18" charset="0"/>
              </a:rPr>
              <a:t>Amelia </a:t>
            </a:r>
            <a:r>
              <a:rPr lang="en-GB" sz="2800" dirty="0" err="1" smtClean="0">
                <a:solidFill>
                  <a:srgbClr val="0E7E73"/>
                </a:solidFill>
                <a:latin typeface="Bell MT" pitchFamily="18" charset="0"/>
              </a:rPr>
              <a:t>Chenthia</a:t>
            </a:r>
            <a:r>
              <a:rPr lang="en-GB" sz="2800" dirty="0" smtClean="0">
                <a:solidFill>
                  <a:srgbClr val="0E7E73"/>
                </a:solidFill>
                <a:latin typeface="Bell MT" pitchFamily="18" charset="0"/>
              </a:rPr>
              <a:t> </a:t>
            </a:r>
            <a:r>
              <a:rPr lang="en-GB" sz="2800" dirty="0" err="1" smtClean="0">
                <a:solidFill>
                  <a:srgbClr val="0E7E73"/>
                </a:solidFill>
                <a:latin typeface="Bell MT" pitchFamily="18" charset="0"/>
              </a:rPr>
              <a:t>Dewi</a:t>
            </a:r>
            <a:r>
              <a:rPr lang="en-GB" sz="2800" dirty="0" smtClean="0">
                <a:solidFill>
                  <a:srgbClr val="0E7E73"/>
                </a:solidFill>
                <a:latin typeface="Bell MT" pitchFamily="18" charset="0"/>
              </a:rPr>
              <a:t> </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(1501206444)</a:t>
            </a:r>
          </a:p>
          <a:p>
            <a:pPr lvl="1" algn="l"/>
            <a:r>
              <a:rPr lang="en-GB" sz="2800" dirty="0" smtClean="0">
                <a:solidFill>
                  <a:srgbClr val="0E7E73"/>
                </a:solidFill>
                <a:latin typeface="Bell MT" pitchFamily="18" charset="0"/>
              </a:rPr>
              <a:t>Muhammad </a:t>
            </a:r>
            <a:r>
              <a:rPr lang="en-GB" sz="2800" dirty="0" err="1" smtClean="0">
                <a:solidFill>
                  <a:srgbClr val="0E7E73"/>
                </a:solidFill>
                <a:latin typeface="Bell MT" pitchFamily="18" charset="0"/>
              </a:rPr>
              <a:t>Diownri</a:t>
            </a:r>
            <a:r>
              <a:rPr lang="en-GB" sz="2800" dirty="0" smtClean="0">
                <a:solidFill>
                  <a:srgbClr val="0E7E73"/>
                </a:solidFill>
                <a:latin typeface="Bell MT" pitchFamily="18" charset="0"/>
              </a:rPr>
              <a:t> </a:t>
            </a:r>
            <a:r>
              <a:rPr lang="id-ID" sz="2800" dirty="0" smtClean="0">
                <a:solidFill>
                  <a:srgbClr val="0E7E73"/>
                </a:solidFill>
                <a:latin typeface="Bell MT" pitchFamily="18" charset="0"/>
              </a:rPr>
              <a:t>		</a:t>
            </a:r>
            <a:r>
              <a:rPr lang="en-GB" sz="2800" dirty="0" smtClean="0">
                <a:solidFill>
                  <a:srgbClr val="0E7E73"/>
                </a:solidFill>
                <a:latin typeface="Bell MT" pitchFamily="18" charset="0"/>
              </a:rPr>
              <a:t>(1501209206)</a:t>
            </a:r>
            <a:endParaRPr lang="id-ID" sz="2800" dirty="0" smtClean="0">
              <a:solidFill>
                <a:srgbClr val="0E7E73"/>
              </a:solidFill>
              <a:latin typeface="Bell MT" pitchFamily="18" charset="0"/>
            </a:endParaRPr>
          </a:p>
          <a:p>
            <a:pPr lvl="1" algn="l"/>
            <a:endParaRPr lang="id-ID" sz="2800" dirty="0" smtClean="0">
              <a:solidFill>
                <a:schemeClr val="tx1"/>
              </a:solidFill>
              <a:latin typeface="Bell MT" pitchFamily="18" charset="0"/>
            </a:endParaRPr>
          </a:p>
          <a:p>
            <a:pPr lvl="1"/>
            <a:r>
              <a:rPr lang="id-ID" sz="2800" dirty="0" smtClean="0">
                <a:solidFill>
                  <a:srgbClr val="7030A0"/>
                </a:solidFill>
                <a:latin typeface="Bell MT" pitchFamily="18" charset="0"/>
              </a:rPr>
              <a:t>06PEM / 2</a:t>
            </a:r>
            <a:endParaRPr lang="en-GB" sz="2800" dirty="0">
              <a:solidFill>
                <a:srgbClr val="7030A0"/>
              </a:solidFill>
              <a:latin typeface="Bell MT" pitchFamily="18" charset="0"/>
            </a:endParaRPr>
          </a:p>
        </p:txBody>
      </p:sp>
    </p:spTree>
    <p:custDataLst>
      <p:tags r:id="rId1"/>
    </p:custDataLst>
    <p:extLst>
      <p:ext uri="{BB962C8B-B14F-4D97-AF65-F5344CB8AC3E}">
        <p14:creationId xmlns:p14="http://schemas.microsoft.com/office/powerpoint/2010/main" val="2248855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lstStyle/>
          <a:p>
            <a:pPr algn="ctr"/>
            <a:r>
              <a:rPr lang="id-ID" dirty="0" smtClean="0">
                <a:solidFill>
                  <a:srgbClr val="990099"/>
                </a:solidFill>
                <a:latin typeface="Arial Rounded MT Bold" pitchFamily="34" charset="0"/>
              </a:rPr>
              <a:t>Technology Decision in Marketing</a:t>
            </a:r>
            <a:endParaRPr lang="id-ID" dirty="0">
              <a:solidFill>
                <a:srgbClr val="990099"/>
              </a:solidFill>
              <a:latin typeface="Arial Rounded MT Bold" pitchFamily="34" charset="0"/>
            </a:endParaRPr>
          </a:p>
        </p:txBody>
      </p:sp>
      <p:pic>
        <p:nvPicPr>
          <p:cNvPr id="4" name="Content Placeholder 3" descr="marketing_technology_decisions.jpg"/>
          <p:cNvPicPr>
            <a:picLocks noGrp="1" noChangeAspect="1"/>
          </p:cNvPicPr>
          <p:nvPr>
            <p:ph idx="1"/>
          </p:nvPr>
        </p:nvPicPr>
        <p:blipFill>
          <a:blip r:embed="rId3" cstate="print"/>
          <a:stretch>
            <a:fillRect/>
          </a:stretch>
        </p:blipFill>
        <p:spPr>
          <a:xfrm>
            <a:off x="642910" y="1643050"/>
            <a:ext cx="7572428" cy="5037150"/>
          </a:xfrm>
        </p:spPr>
      </p:pic>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lstStyle/>
          <a:p>
            <a:pPr algn="ctr"/>
            <a:r>
              <a:rPr lang="id-ID" dirty="0" smtClean="0">
                <a:solidFill>
                  <a:srgbClr val="0E7E73"/>
                </a:solidFill>
                <a:latin typeface="Arial Rounded MT Bold" pitchFamily="34" charset="0"/>
              </a:rPr>
              <a:t>Who Makes These Decision?</a:t>
            </a:r>
            <a:endParaRPr lang="id-ID" dirty="0">
              <a:solidFill>
                <a:srgbClr val="0E7E73"/>
              </a:solidFill>
              <a:latin typeface="Arial Rounded MT Bold" pitchFamily="34" charset="0"/>
            </a:endParaRPr>
          </a:p>
        </p:txBody>
      </p:sp>
      <p:sp>
        <p:nvSpPr>
          <p:cNvPr id="3" name="Content Placeholder 2"/>
          <p:cNvSpPr>
            <a:spLocks noGrp="1"/>
          </p:cNvSpPr>
          <p:nvPr>
            <p:ph idx="1"/>
          </p:nvPr>
        </p:nvSpPr>
        <p:spPr>
          <a:xfrm>
            <a:off x="683568" y="1981200"/>
            <a:ext cx="8460432" cy="4876800"/>
          </a:xfrm>
        </p:spPr>
        <p:txBody>
          <a:bodyPr>
            <a:normAutofit/>
          </a:bodyPr>
          <a:lstStyle/>
          <a:p>
            <a:pPr>
              <a:buFont typeface="Wingdings" pitchFamily="2" charset="2"/>
              <a:buChar char="ü"/>
            </a:pPr>
            <a:r>
              <a:rPr lang="id-ID" sz="2400" dirty="0" smtClean="0">
                <a:solidFill>
                  <a:srgbClr val="FF0000"/>
                </a:solidFill>
              </a:rPr>
              <a:t>Pemasar</a:t>
            </a:r>
          </a:p>
          <a:p>
            <a:pPr>
              <a:buFont typeface="Wingdings" pitchFamily="2" charset="2"/>
              <a:buChar char="ü"/>
            </a:pPr>
            <a:r>
              <a:rPr lang="id-ID" sz="2400" dirty="0" smtClean="0">
                <a:solidFill>
                  <a:srgbClr val="FF0000"/>
                </a:solidFill>
              </a:rPr>
              <a:t>Departemen TI</a:t>
            </a:r>
          </a:p>
          <a:p>
            <a:pPr>
              <a:buFont typeface="Wingdings" pitchFamily="2" charset="2"/>
              <a:buChar char="ü"/>
            </a:pPr>
            <a:r>
              <a:rPr lang="id-ID" sz="2400" dirty="0" smtClean="0">
                <a:solidFill>
                  <a:srgbClr val="FF0000"/>
                </a:solidFill>
              </a:rPr>
              <a:t>Toko Web</a:t>
            </a:r>
          </a:p>
          <a:p>
            <a:pPr>
              <a:buFont typeface="Wingdings" pitchFamily="2" charset="2"/>
              <a:buChar char="ü"/>
            </a:pPr>
            <a:r>
              <a:rPr lang="id-ID" sz="2400" dirty="0" smtClean="0">
                <a:solidFill>
                  <a:srgbClr val="FF0000"/>
                </a:solidFill>
              </a:rPr>
              <a:t>Vendor Teknologi</a:t>
            </a:r>
          </a:p>
          <a:p>
            <a:pPr>
              <a:buFont typeface="Wingdings" pitchFamily="2" charset="2"/>
              <a:buChar char="ü"/>
            </a:pPr>
            <a:r>
              <a:rPr lang="id-ID" sz="2400" dirty="0" smtClean="0">
                <a:solidFill>
                  <a:srgbClr val="FF0000"/>
                </a:solidFill>
              </a:rPr>
              <a:t>Ad Hoc</a:t>
            </a:r>
            <a:endParaRPr lang="id-ID" sz="2400" dirty="0">
              <a:solidFill>
                <a:srgbClr val="FF0000"/>
              </a:solidFill>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0042"/>
            <a:ext cx="9144000" cy="1143008"/>
          </a:xfrm>
        </p:spPr>
        <p:txBody>
          <a:bodyPr/>
          <a:lstStyle/>
          <a:p>
            <a:pPr algn="ctr"/>
            <a:r>
              <a:rPr lang="id-ID" dirty="0" smtClean="0">
                <a:solidFill>
                  <a:srgbClr val="FFFF00"/>
                </a:solidFill>
                <a:latin typeface="Arial Rounded MT Bold" pitchFamily="34" charset="0"/>
              </a:rPr>
              <a:t>Dasar Adanya Keputusan</a:t>
            </a:r>
            <a:endParaRPr lang="id-ID" dirty="0">
              <a:solidFill>
                <a:srgbClr val="FFFF00"/>
              </a:solidFill>
              <a:latin typeface="Arial Rounded MT Bold" pitchFamily="34" charset="0"/>
            </a:endParaRPr>
          </a:p>
        </p:txBody>
      </p:sp>
      <p:sp>
        <p:nvSpPr>
          <p:cNvPr id="3" name="Content Placeholder 2"/>
          <p:cNvSpPr>
            <a:spLocks noGrp="1"/>
          </p:cNvSpPr>
          <p:nvPr>
            <p:ph idx="1"/>
          </p:nvPr>
        </p:nvSpPr>
        <p:spPr>
          <a:xfrm>
            <a:off x="755576" y="1916832"/>
            <a:ext cx="8388424" cy="4209331"/>
          </a:xfrm>
        </p:spPr>
        <p:txBody>
          <a:bodyPr>
            <a:normAutofit/>
          </a:bodyPr>
          <a:lstStyle/>
          <a:p>
            <a:pPr>
              <a:buFont typeface="Wingdings" pitchFamily="2" charset="2"/>
              <a:buChar char="ü"/>
            </a:pPr>
            <a:r>
              <a:rPr lang="id-ID" sz="2400" dirty="0" smtClean="0">
                <a:solidFill>
                  <a:srgbClr val="C00000"/>
                </a:solidFill>
                <a:latin typeface="Bell MT" pitchFamily="18" charset="0"/>
              </a:rPr>
              <a:t>Visi pemasaran</a:t>
            </a:r>
          </a:p>
          <a:p>
            <a:pPr>
              <a:buFont typeface="Wingdings" pitchFamily="2" charset="2"/>
              <a:buChar char="ü"/>
            </a:pPr>
            <a:r>
              <a:rPr lang="id-ID" sz="2400" dirty="0" smtClean="0">
                <a:solidFill>
                  <a:srgbClr val="C00000"/>
                </a:solidFill>
                <a:latin typeface="Bell MT" pitchFamily="18" charset="0"/>
              </a:rPr>
              <a:t>Kedalaman teknis</a:t>
            </a:r>
          </a:p>
          <a:p>
            <a:pPr>
              <a:buFont typeface="Wingdings" pitchFamily="2" charset="2"/>
              <a:buChar char="ü"/>
            </a:pPr>
            <a:r>
              <a:rPr lang="id-ID" sz="2400" dirty="0" smtClean="0">
                <a:solidFill>
                  <a:srgbClr val="C00000"/>
                </a:solidFill>
                <a:latin typeface="Bell MT" pitchFamily="18" charset="0"/>
              </a:rPr>
              <a:t>Insentif yang tepat</a:t>
            </a:r>
          </a:p>
          <a:p>
            <a:pPr>
              <a:buFont typeface="Wingdings" pitchFamily="2" charset="2"/>
              <a:buChar char="ü"/>
            </a:pPr>
            <a:r>
              <a:rPr lang="id-ID" sz="2400" dirty="0" smtClean="0">
                <a:solidFill>
                  <a:srgbClr val="C00000"/>
                </a:solidFill>
                <a:latin typeface="Bell MT" pitchFamily="18" charset="0"/>
              </a:rPr>
              <a:t>Keselarasan bisnis</a:t>
            </a:r>
          </a:p>
          <a:p>
            <a:pPr>
              <a:buFont typeface="Wingdings" pitchFamily="2" charset="2"/>
              <a:buChar char="ü"/>
            </a:pPr>
            <a:r>
              <a:rPr lang="id-ID" sz="2400" dirty="0" smtClean="0">
                <a:solidFill>
                  <a:srgbClr val="C00000"/>
                </a:solidFill>
                <a:latin typeface="Bell MT" pitchFamily="18" charset="0"/>
              </a:rPr>
              <a:t>Akuntabilitas</a:t>
            </a:r>
          </a:p>
          <a:p>
            <a:pPr>
              <a:buNone/>
            </a:pPr>
            <a:endParaRPr lang="id-ID" sz="2400" dirty="0">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lstStyle/>
          <a:p>
            <a:pPr algn="ctr"/>
            <a:r>
              <a:rPr lang="id-ID" dirty="0" smtClean="0">
                <a:solidFill>
                  <a:srgbClr val="C00000"/>
                </a:solidFill>
                <a:latin typeface="Arial Rounded MT Bold" pitchFamily="34" charset="0"/>
              </a:rPr>
              <a:t>Kegiatan Pemasaran</a:t>
            </a:r>
            <a:endParaRPr lang="id-ID" dirty="0">
              <a:solidFill>
                <a:srgbClr val="C00000"/>
              </a:solidFill>
              <a:latin typeface="Arial Rounded MT Bold" pitchFamily="34" charset="0"/>
            </a:endParaRPr>
          </a:p>
        </p:txBody>
      </p:sp>
      <p:sp>
        <p:nvSpPr>
          <p:cNvPr id="3" name="Content Placeholder 2"/>
          <p:cNvSpPr>
            <a:spLocks noGrp="1"/>
          </p:cNvSpPr>
          <p:nvPr>
            <p:ph idx="1"/>
          </p:nvPr>
        </p:nvSpPr>
        <p:spPr>
          <a:xfrm>
            <a:off x="0" y="1981200"/>
            <a:ext cx="9144000" cy="4876800"/>
          </a:xfrm>
        </p:spPr>
        <p:txBody>
          <a:bodyPr>
            <a:normAutofit/>
          </a:bodyPr>
          <a:lstStyle/>
          <a:p>
            <a:pPr lvl="1">
              <a:buNone/>
            </a:pPr>
            <a:r>
              <a:rPr lang="id-ID" sz="2400" dirty="0" smtClean="0">
                <a:solidFill>
                  <a:schemeClr val="tx1"/>
                </a:solidFill>
                <a:latin typeface="Bell MT" pitchFamily="18" charset="0"/>
              </a:rPr>
              <a:t>Aktivitas dasar pemasaran: </a:t>
            </a:r>
          </a:p>
          <a:p>
            <a:pPr lvl="1">
              <a:buNone/>
            </a:pPr>
            <a:r>
              <a:rPr lang="id-ID" sz="2400" dirty="0" smtClean="0">
                <a:solidFill>
                  <a:schemeClr val="tx1"/>
                </a:solidFill>
                <a:latin typeface="Bell MT" pitchFamily="18" charset="0"/>
              </a:rPr>
              <a:t>1. Identifikasi pasar potensial </a:t>
            </a:r>
          </a:p>
          <a:p>
            <a:pPr lvl="1">
              <a:buNone/>
            </a:pPr>
            <a:r>
              <a:rPr lang="id-ID" sz="2400" dirty="0" smtClean="0">
                <a:solidFill>
                  <a:schemeClr val="tx1"/>
                </a:solidFill>
                <a:latin typeface="Bell MT" pitchFamily="18" charset="0"/>
              </a:rPr>
              <a:t>2. Menyusun produk baru </a:t>
            </a:r>
          </a:p>
          <a:p>
            <a:pPr lvl="1">
              <a:buNone/>
            </a:pPr>
            <a:r>
              <a:rPr lang="id-ID" sz="2400" dirty="0" smtClean="0">
                <a:solidFill>
                  <a:schemeClr val="tx1"/>
                </a:solidFill>
                <a:latin typeface="Bell MT" pitchFamily="18" charset="0"/>
              </a:rPr>
              <a:t>3. Koordinasi dengan masing-masing fungsional pada organisasi </a:t>
            </a:r>
          </a:p>
          <a:p>
            <a:pPr lvl="1">
              <a:buNone/>
            </a:pPr>
            <a:r>
              <a:rPr lang="id-ID" sz="2400" dirty="0" smtClean="0">
                <a:solidFill>
                  <a:schemeClr val="tx1"/>
                </a:solidFill>
                <a:latin typeface="Bell MT" pitchFamily="18" charset="0"/>
              </a:rPr>
              <a:t>4. Membangun harga yang pantas </a:t>
            </a:r>
          </a:p>
          <a:p>
            <a:pPr lvl="1">
              <a:buNone/>
            </a:pPr>
            <a:r>
              <a:rPr lang="id-ID" sz="2400" dirty="0" smtClean="0">
                <a:solidFill>
                  <a:schemeClr val="tx1"/>
                </a:solidFill>
                <a:latin typeface="Bell MT" pitchFamily="18" charset="0"/>
              </a:rPr>
              <a:t>5. Membangun dan mengkoordinasi sistem distribusi </a:t>
            </a:r>
          </a:p>
          <a:p>
            <a:pPr lvl="1">
              <a:buNone/>
            </a:pPr>
            <a:r>
              <a:rPr lang="id-ID" sz="2400" dirty="0" smtClean="0">
                <a:solidFill>
                  <a:schemeClr val="tx1"/>
                </a:solidFill>
                <a:latin typeface="Bell MT" pitchFamily="18" charset="0"/>
              </a:rPr>
              <a:t>6. Membangun program komunikasi efektif </a:t>
            </a:r>
          </a:p>
          <a:p>
            <a:pPr lvl="1">
              <a:buNone/>
            </a:pPr>
            <a:r>
              <a:rPr lang="id-ID" sz="2400" dirty="0" smtClean="0">
                <a:solidFill>
                  <a:schemeClr val="tx1"/>
                </a:solidFill>
                <a:latin typeface="Bell MT" pitchFamily="18" charset="0"/>
              </a:rPr>
              <a:t>7. Membangun program riset. </a:t>
            </a:r>
            <a:endParaRPr lang="id-ID" sz="2400" dirty="0">
              <a:solidFill>
                <a:schemeClr val="tx1"/>
              </a:solidFill>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28604"/>
            <a:ext cx="8208912" cy="1476396"/>
          </a:xfrm>
        </p:spPr>
        <p:txBody>
          <a:bodyPr>
            <a:normAutofit/>
          </a:bodyPr>
          <a:lstStyle/>
          <a:p>
            <a:pPr algn="ctr"/>
            <a:r>
              <a:rPr lang="id-ID" dirty="0" smtClean="0">
                <a:solidFill>
                  <a:srgbClr val="176375"/>
                </a:solidFill>
                <a:latin typeface="Arial Rounded MT Bold" pitchFamily="34" charset="0"/>
              </a:rPr>
              <a:t>Pemasaran Harus Memimpin Teknologi Pemasaran</a:t>
            </a:r>
            <a:endParaRPr lang="id-ID" dirty="0">
              <a:solidFill>
                <a:srgbClr val="176375"/>
              </a:solidFill>
              <a:latin typeface="Arial Rounded MT Bold" pitchFamily="34" charset="0"/>
            </a:endParaRPr>
          </a:p>
        </p:txBody>
      </p:sp>
      <p:sp>
        <p:nvSpPr>
          <p:cNvPr id="3" name="Content Placeholder 2"/>
          <p:cNvSpPr>
            <a:spLocks noGrp="1"/>
          </p:cNvSpPr>
          <p:nvPr>
            <p:ph idx="1"/>
          </p:nvPr>
        </p:nvSpPr>
        <p:spPr>
          <a:xfrm>
            <a:off x="0" y="2132856"/>
            <a:ext cx="9144000" cy="5072074"/>
          </a:xfrm>
        </p:spPr>
        <p:txBody>
          <a:bodyPr>
            <a:normAutofit/>
          </a:bodyPr>
          <a:lstStyle/>
          <a:p>
            <a:pPr algn="ctr">
              <a:buNone/>
            </a:pPr>
            <a:r>
              <a:rPr lang="en-US" sz="2800" dirty="0" smtClean="0"/>
              <a:t>	</a:t>
            </a:r>
            <a:r>
              <a:rPr lang="id-ID" sz="2800" dirty="0" smtClean="0"/>
              <a:t>CTO adalah Chief Marketing Technologist yang mempunyai misi yaitu untuk menyediakan navigasi teknologi. CTO pemasaran akan bertengger di persimpangan tiga bidang teknologi pemasaran, menyediakan kepemimpinan teknis untuk mengatur dan mengoptimalkan</a:t>
            </a:r>
            <a:endParaRPr lang="id-ID" sz="2800"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normAutofit/>
          </a:bodyPr>
          <a:lstStyle/>
          <a:p>
            <a:pPr algn="ctr"/>
            <a:r>
              <a:rPr lang="id-ID" dirty="0" smtClean="0">
                <a:solidFill>
                  <a:srgbClr val="9966FF"/>
                </a:solidFill>
                <a:latin typeface="Arial Rounded MT Bold" pitchFamily="34" charset="0"/>
              </a:rPr>
              <a:t>Pemasaran Harus Memimpin Teknologi Pemasaran</a:t>
            </a:r>
            <a:endParaRPr lang="id-ID" dirty="0">
              <a:solidFill>
                <a:srgbClr val="9966FF"/>
              </a:solidFill>
              <a:latin typeface="Arial Rounded MT Bold" pitchFamily="34" charset="0"/>
            </a:endParaRPr>
          </a:p>
        </p:txBody>
      </p:sp>
      <p:pic>
        <p:nvPicPr>
          <p:cNvPr id="4" name="Content Placeholder 3" descr="marketing_cto_position.jpg"/>
          <p:cNvPicPr>
            <a:picLocks noGrp="1" noChangeAspect="1"/>
          </p:cNvPicPr>
          <p:nvPr>
            <p:ph idx="1"/>
          </p:nvPr>
        </p:nvPicPr>
        <p:blipFill>
          <a:blip r:embed="rId3" cstate="print"/>
          <a:stretch>
            <a:fillRect/>
          </a:stretch>
        </p:blipFill>
        <p:spPr>
          <a:xfrm>
            <a:off x="1142976" y="2008980"/>
            <a:ext cx="7000924" cy="4491853"/>
          </a:xfrm>
        </p:spPr>
      </p:pic>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0042"/>
            <a:ext cx="9144000" cy="1404958"/>
          </a:xfrm>
        </p:spPr>
        <p:txBody>
          <a:bodyPr>
            <a:normAutofit/>
          </a:bodyPr>
          <a:lstStyle/>
          <a:p>
            <a:pPr algn="ctr"/>
            <a:r>
              <a:rPr lang="id-ID" dirty="0" smtClean="0">
                <a:solidFill>
                  <a:srgbClr val="7E0E56"/>
                </a:solidFill>
                <a:latin typeface="Arial Rounded MT Bold" pitchFamily="34" charset="0"/>
              </a:rPr>
              <a:t>Peran Marketing CTO</a:t>
            </a:r>
            <a:endParaRPr lang="id-ID" dirty="0">
              <a:solidFill>
                <a:srgbClr val="7E0E56"/>
              </a:solidFill>
              <a:latin typeface="Arial Rounded MT Bold" pitchFamily="34" charset="0"/>
            </a:endParaRPr>
          </a:p>
        </p:txBody>
      </p:sp>
      <p:sp>
        <p:nvSpPr>
          <p:cNvPr id="3" name="Content Placeholder 2"/>
          <p:cNvSpPr>
            <a:spLocks noGrp="1"/>
          </p:cNvSpPr>
          <p:nvPr>
            <p:ph idx="1"/>
          </p:nvPr>
        </p:nvSpPr>
        <p:spPr>
          <a:xfrm>
            <a:off x="0" y="2204864"/>
            <a:ext cx="9144000" cy="4653136"/>
          </a:xfrm>
        </p:spPr>
        <p:txBody>
          <a:bodyPr>
            <a:normAutofit/>
          </a:bodyPr>
          <a:lstStyle/>
          <a:p>
            <a:pPr>
              <a:buFont typeface="Wingdings" pitchFamily="2" charset="2"/>
              <a:buChar char="ü"/>
            </a:pPr>
            <a:r>
              <a:rPr lang="id-ID" sz="2800" dirty="0" smtClean="0">
                <a:solidFill>
                  <a:schemeClr val="tx1"/>
                </a:solidFill>
                <a:latin typeface="Bell MT" pitchFamily="18" charset="0"/>
              </a:rPr>
              <a:t>Memberikan checks and Balances</a:t>
            </a:r>
          </a:p>
          <a:p>
            <a:pPr>
              <a:buFont typeface="Wingdings" pitchFamily="2" charset="2"/>
              <a:buChar char="ü"/>
            </a:pPr>
            <a:r>
              <a:rPr lang="id-ID" sz="2800" dirty="0" smtClean="0">
                <a:solidFill>
                  <a:schemeClr val="tx1"/>
                </a:solidFill>
                <a:latin typeface="Bell MT" pitchFamily="18" charset="0"/>
              </a:rPr>
              <a:t>Menggabungkan visi pemasaran dan kedalaman teknis</a:t>
            </a:r>
            <a:endParaRPr lang="id-ID" sz="2800" dirty="0">
              <a:solidFill>
                <a:schemeClr val="tx1"/>
              </a:solidFill>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lstStyle/>
          <a:p>
            <a:pPr algn="ctr"/>
            <a:r>
              <a:rPr lang="id-ID" dirty="0" smtClean="0">
                <a:solidFill>
                  <a:srgbClr val="5B7C10"/>
                </a:solidFill>
                <a:latin typeface="Arial Rounded MT Bold" pitchFamily="34" charset="0"/>
              </a:rPr>
              <a:t>Tujuan dari CTO</a:t>
            </a:r>
            <a:endParaRPr lang="id-ID" dirty="0">
              <a:solidFill>
                <a:srgbClr val="5B7C10"/>
              </a:solidFill>
              <a:latin typeface="Arial Rounded MT Bold" pitchFamily="34" charset="0"/>
            </a:endParaRPr>
          </a:p>
        </p:txBody>
      </p:sp>
      <p:sp>
        <p:nvSpPr>
          <p:cNvPr id="3" name="Content Placeholder 2"/>
          <p:cNvSpPr>
            <a:spLocks noGrp="1"/>
          </p:cNvSpPr>
          <p:nvPr>
            <p:ph idx="1"/>
          </p:nvPr>
        </p:nvSpPr>
        <p:spPr>
          <a:xfrm>
            <a:off x="0" y="1981200"/>
            <a:ext cx="9144000" cy="4876800"/>
          </a:xfrm>
        </p:spPr>
        <p:txBody>
          <a:bodyPr>
            <a:normAutofit/>
          </a:bodyPr>
          <a:lstStyle/>
          <a:p>
            <a:pPr algn="ctr">
              <a:buNone/>
            </a:pPr>
            <a:r>
              <a:rPr lang="id-ID" sz="2800" dirty="0" smtClean="0">
                <a:solidFill>
                  <a:schemeClr val="tx1"/>
                </a:solidFill>
                <a:latin typeface="Bell MT" pitchFamily="18" charset="0"/>
              </a:rPr>
              <a:t>Memungkinkan CMO untuk menggunakan teknologi sebagai kemampuan pemasaran strategis</a:t>
            </a:r>
            <a:endParaRPr lang="id-ID" sz="2800" dirty="0">
              <a:solidFill>
                <a:schemeClr val="tx1"/>
              </a:solidFill>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1476396"/>
          </a:xfrm>
        </p:spPr>
        <p:txBody>
          <a:bodyPr/>
          <a:lstStyle/>
          <a:p>
            <a:pPr algn="ctr"/>
            <a:r>
              <a:rPr lang="en-US" dirty="0" smtClean="0">
                <a:solidFill>
                  <a:srgbClr val="FF0066"/>
                </a:solidFill>
                <a:latin typeface="Arial Rounded MT Bold" pitchFamily="34" charset="0"/>
              </a:rPr>
              <a:t>Marketing Agility and the Future</a:t>
            </a:r>
            <a:endParaRPr lang="id-ID" dirty="0">
              <a:solidFill>
                <a:srgbClr val="FF0066"/>
              </a:solidFill>
              <a:latin typeface="Arial Rounded MT Bold" pitchFamily="34" charset="0"/>
            </a:endParaRPr>
          </a:p>
        </p:txBody>
      </p:sp>
      <p:sp>
        <p:nvSpPr>
          <p:cNvPr id="3" name="Content Placeholder 2"/>
          <p:cNvSpPr>
            <a:spLocks noGrp="1"/>
          </p:cNvSpPr>
          <p:nvPr>
            <p:ph idx="1"/>
          </p:nvPr>
        </p:nvSpPr>
        <p:spPr>
          <a:xfrm>
            <a:off x="0" y="1981200"/>
            <a:ext cx="9144000" cy="4876800"/>
          </a:xfrm>
        </p:spPr>
        <p:txBody>
          <a:bodyPr>
            <a:normAutofit/>
          </a:bodyPr>
          <a:lstStyle/>
          <a:p>
            <a:pPr algn="ctr">
              <a:buNone/>
            </a:pPr>
            <a:r>
              <a:rPr lang="id-ID" sz="2400" dirty="0" smtClean="0">
                <a:solidFill>
                  <a:schemeClr val="tx1"/>
                </a:solidFill>
                <a:latin typeface="Bell MT" pitchFamily="18" charset="0"/>
              </a:rPr>
              <a:t>Manfaat utama untuk memberdayakan pemasaran dengan bakat teknis sendiri akan menjadi percepatan </a:t>
            </a:r>
            <a:r>
              <a:rPr lang="id-ID" sz="2400" i="1" dirty="0" smtClean="0">
                <a:solidFill>
                  <a:schemeClr val="tx1"/>
                </a:solidFill>
                <a:latin typeface="Bell MT" pitchFamily="18" charset="0"/>
              </a:rPr>
              <a:t>clockspeed</a:t>
            </a:r>
            <a:r>
              <a:rPr lang="id-ID" sz="2400" dirty="0" smtClean="0">
                <a:solidFill>
                  <a:schemeClr val="tx1"/>
                </a:solidFill>
                <a:latin typeface="Bell MT" pitchFamily="18" charset="0"/>
              </a:rPr>
              <a:t> dalam melaksanakan program berbasis teknologi. Mengelola sumber daya teknologi di bawah payung pemasaran akan meminimalkan biaya </a:t>
            </a:r>
            <a:r>
              <a:rPr lang="id-ID" sz="2400" i="1" dirty="0" smtClean="0">
                <a:solidFill>
                  <a:schemeClr val="tx1"/>
                </a:solidFill>
                <a:latin typeface="Bell MT" pitchFamily="18" charset="0"/>
              </a:rPr>
              <a:t>switching</a:t>
            </a:r>
            <a:r>
              <a:rPr lang="id-ID" sz="2400" dirty="0" smtClean="0">
                <a:solidFill>
                  <a:schemeClr val="tx1"/>
                </a:solidFill>
                <a:latin typeface="Bell MT" pitchFamily="18" charset="0"/>
              </a:rPr>
              <a:t> dan mengurangi </a:t>
            </a:r>
            <a:r>
              <a:rPr lang="id-ID" sz="2400" i="1" dirty="0" smtClean="0">
                <a:solidFill>
                  <a:schemeClr val="tx1"/>
                </a:solidFill>
                <a:latin typeface="Bell MT" pitchFamily="18" charset="0"/>
              </a:rPr>
              <a:t>latency</a:t>
            </a:r>
            <a:r>
              <a:rPr lang="id-ID" sz="2400" dirty="0" smtClean="0">
                <a:solidFill>
                  <a:schemeClr val="tx1"/>
                </a:solidFill>
                <a:latin typeface="Bell MT" pitchFamily="18" charset="0"/>
              </a:rPr>
              <a:t> komunikasi.</a:t>
            </a:r>
          </a:p>
          <a:p>
            <a:pPr algn="ctr">
              <a:buNone/>
            </a:pPr>
            <a:r>
              <a:rPr lang="id-ID" sz="2400" dirty="0" smtClean="0">
                <a:solidFill>
                  <a:schemeClr val="tx1"/>
                </a:solidFill>
                <a:latin typeface="Bell MT" pitchFamily="18" charset="0"/>
              </a:rPr>
              <a:t>Namun, ada tingkat yang lebih dalam di mana teknologi dapat memberikan kontribusi terhadap kelincahan pemasaran: memperkenalkan metodologi tangkas dalam operasi pemasaran dan manajemen. Namun, ada tingkat yang lebih dalam di mana teknologi dapat memberikan kontribusi terhadap kelincahan pemasaran: memperkenalkan metodologi tangkas dalam operasi pemasaran dan manajemen. </a:t>
            </a:r>
            <a:endParaRPr lang="id-ID" sz="2400" dirty="0">
              <a:solidFill>
                <a:schemeClr val="tx1"/>
              </a:solidFill>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0042"/>
            <a:ext cx="9144000" cy="1404958"/>
          </a:xfrm>
        </p:spPr>
        <p:txBody>
          <a:bodyPr>
            <a:normAutofit/>
          </a:bodyPr>
          <a:lstStyle/>
          <a:p>
            <a:pPr algn="ctr"/>
            <a:r>
              <a:rPr lang="en-US" dirty="0" smtClean="0">
                <a:solidFill>
                  <a:srgbClr val="FF7C80"/>
                </a:solidFill>
                <a:latin typeface="Arial Rounded MT Bold" pitchFamily="34" charset="0"/>
              </a:rPr>
              <a:t>Marketing Agility and the Future</a:t>
            </a:r>
            <a:endParaRPr lang="id-ID" dirty="0">
              <a:solidFill>
                <a:srgbClr val="FF7C80"/>
              </a:solidFill>
              <a:latin typeface="Arial Rounded MT Bold" pitchFamily="34" charset="0"/>
            </a:endParaRPr>
          </a:p>
        </p:txBody>
      </p:sp>
      <p:pic>
        <p:nvPicPr>
          <p:cNvPr id="4" name="Content Placeholder 3" descr="scrum_process.png"/>
          <p:cNvPicPr>
            <a:picLocks noGrp="1" noChangeAspect="1"/>
          </p:cNvPicPr>
          <p:nvPr>
            <p:ph idx="1"/>
          </p:nvPr>
        </p:nvPicPr>
        <p:blipFill>
          <a:blip r:embed="rId3" cstate="print"/>
          <a:stretch>
            <a:fillRect/>
          </a:stretch>
        </p:blipFill>
        <p:spPr>
          <a:xfrm>
            <a:off x="571472" y="1857364"/>
            <a:ext cx="7858180" cy="4429156"/>
          </a:xfrm>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500042"/>
            <a:ext cx="9144000" cy="1404958"/>
          </a:xfrm>
        </p:spPr>
        <p:txBody>
          <a:bodyPr>
            <a:normAutofit/>
          </a:bodyPr>
          <a:lstStyle/>
          <a:p>
            <a:pPr algn="ctr"/>
            <a:r>
              <a:rPr lang="en-SG" dirty="0" err="1" smtClean="0">
                <a:solidFill>
                  <a:srgbClr val="0070C0"/>
                </a:solidFill>
                <a:latin typeface="Arial Rounded MT Bold" pitchFamily="34" charset="0"/>
              </a:rPr>
              <a:t>Apa</a:t>
            </a:r>
            <a:r>
              <a:rPr lang="en-SG" dirty="0" smtClean="0">
                <a:solidFill>
                  <a:srgbClr val="0070C0"/>
                </a:solidFill>
                <a:latin typeface="Arial Rounded MT Bold" pitchFamily="34" charset="0"/>
              </a:rPr>
              <a:t> </a:t>
            </a:r>
            <a:r>
              <a:rPr lang="en-SG" dirty="0" err="1" smtClean="0">
                <a:solidFill>
                  <a:srgbClr val="0070C0"/>
                </a:solidFill>
                <a:latin typeface="Arial Rounded MT Bold" pitchFamily="34" charset="0"/>
              </a:rPr>
              <a:t>itu</a:t>
            </a:r>
            <a:r>
              <a:rPr lang="en-SG" dirty="0" smtClean="0">
                <a:solidFill>
                  <a:srgbClr val="0070C0"/>
                </a:solidFill>
                <a:latin typeface="Arial Rounded MT Bold" pitchFamily="34" charset="0"/>
              </a:rPr>
              <a:t> </a:t>
            </a:r>
            <a:r>
              <a:rPr lang="id-ID" dirty="0" smtClean="0">
                <a:solidFill>
                  <a:srgbClr val="0070C0"/>
                </a:solidFill>
                <a:latin typeface="Arial Rounded MT Bold" pitchFamily="34" charset="0"/>
              </a:rPr>
              <a:t>M</a:t>
            </a:r>
            <a:r>
              <a:rPr lang="en-SG" dirty="0" err="1" smtClean="0">
                <a:solidFill>
                  <a:srgbClr val="0070C0"/>
                </a:solidFill>
                <a:latin typeface="Arial Rounded MT Bold" pitchFamily="34" charset="0"/>
              </a:rPr>
              <a:t>arketing</a:t>
            </a:r>
            <a:r>
              <a:rPr lang="en-SG" dirty="0" smtClean="0">
                <a:solidFill>
                  <a:srgbClr val="0070C0"/>
                </a:solidFill>
                <a:latin typeface="Arial Rounded MT Bold" pitchFamily="34" charset="0"/>
              </a:rPr>
              <a:t> </a:t>
            </a:r>
            <a:r>
              <a:rPr lang="id-ID" dirty="0" smtClean="0">
                <a:solidFill>
                  <a:srgbClr val="0070C0"/>
                </a:solidFill>
                <a:latin typeface="Arial Rounded MT Bold" pitchFamily="34" charset="0"/>
              </a:rPr>
              <a:t>T</a:t>
            </a:r>
            <a:r>
              <a:rPr lang="en-SG" dirty="0" err="1" smtClean="0">
                <a:solidFill>
                  <a:srgbClr val="0070C0"/>
                </a:solidFill>
                <a:latin typeface="Arial Rounded MT Bold" pitchFamily="34" charset="0"/>
              </a:rPr>
              <a:t>echnologist</a:t>
            </a:r>
            <a:r>
              <a:rPr lang="en-SG" dirty="0" smtClean="0">
                <a:solidFill>
                  <a:srgbClr val="0070C0"/>
                </a:solidFill>
                <a:latin typeface="Arial Rounded MT Bold" pitchFamily="34" charset="0"/>
              </a:rPr>
              <a:t>?</a:t>
            </a:r>
            <a:endParaRPr lang="id-ID" dirty="0">
              <a:solidFill>
                <a:srgbClr val="0070C0"/>
              </a:solidFill>
              <a:latin typeface="Arial Rounded MT Bold" pitchFamily="34" charset="0"/>
            </a:endParaRPr>
          </a:p>
        </p:txBody>
      </p:sp>
      <p:sp>
        <p:nvSpPr>
          <p:cNvPr id="4" name="Content Placeholder 3"/>
          <p:cNvSpPr>
            <a:spLocks noGrp="1"/>
          </p:cNvSpPr>
          <p:nvPr>
            <p:ph idx="1"/>
          </p:nvPr>
        </p:nvSpPr>
        <p:spPr>
          <a:xfrm>
            <a:off x="0" y="1981200"/>
            <a:ext cx="9144000" cy="4876800"/>
          </a:xfrm>
        </p:spPr>
        <p:txBody>
          <a:bodyPr>
            <a:noAutofit/>
          </a:bodyPr>
          <a:lstStyle/>
          <a:p>
            <a:pPr algn="ctr">
              <a:buNone/>
            </a:pPr>
            <a:r>
              <a:rPr lang="en-SG" sz="2800" dirty="0" smtClean="0">
                <a:solidFill>
                  <a:schemeClr val="tx1"/>
                </a:solidFill>
                <a:latin typeface="Bell MT" pitchFamily="18" charset="0"/>
                <a:cs typeface="Times New Roman" pitchFamily="18" charset="0"/>
              </a:rPr>
              <a:t>	</a:t>
            </a:r>
            <a:r>
              <a:rPr lang="en-SG" sz="2800" dirty="0" err="1" smtClean="0"/>
              <a:t>Yaitu</a:t>
            </a:r>
            <a:r>
              <a:rPr lang="en-SG" sz="2800" dirty="0" smtClean="0"/>
              <a:t> </a:t>
            </a:r>
            <a:r>
              <a:rPr lang="en-SG" sz="2800" dirty="0" err="1" smtClean="0"/>
              <a:t>bagaimana</a:t>
            </a:r>
            <a:r>
              <a:rPr lang="en-SG" sz="2800" dirty="0" smtClean="0"/>
              <a:t> </a:t>
            </a:r>
            <a:r>
              <a:rPr lang="en-SG" sz="2800" dirty="0" err="1" smtClean="0"/>
              <a:t>perusahaan</a:t>
            </a:r>
            <a:r>
              <a:rPr lang="en-SG" sz="2800" dirty="0" smtClean="0"/>
              <a:t> </a:t>
            </a:r>
            <a:r>
              <a:rPr lang="en-SG" sz="2800" dirty="0" err="1" smtClean="0"/>
              <a:t>memiliki</a:t>
            </a:r>
            <a:r>
              <a:rPr lang="en-SG" sz="2800" dirty="0" smtClean="0"/>
              <a:t> </a:t>
            </a:r>
            <a:r>
              <a:rPr lang="en-SG" sz="2800" dirty="0" err="1" smtClean="0"/>
              <a:t>dan</a:t>
            </a:r>
            <a:r>
              <a:rPr lang="en-SG" sz="2800" dirty="0" smtClean="0"/>
              <a:t> </a:t>
            </a:r>
            <a:r>
              <a:rPr lang="en-SG" sz="2800" dirty="0" err="1" smtClean="0"/>
              <a:t>harus</a:t>
            </a:r>
            <a:r>
              <a:rPr lang="en-SG" sz="2800" dirty="0" smtClean="0"/>
              <a:t> </a:t>
            </a:r>
            <a:r>
              <a:rPr lang="en-SG" sz="2800" dirty="0" err="1" smtClean="0"/>
              <a:t>menggunakan</a:t>
            </a:r>
            <a:r>
              <a:rPr lang="en-SG" sz="2800" dirty="0" smtClean="0"/>
              <a:t> </a:t>
            </a:r>
            <a:r>
              <a:rPr lang="en-SG" sz="2800" dirty="0" err="1" smtClean="0"/>
              <a:t>teknologi</a:t>
            </a:r>
            <a:r>
              <a:rPr lang="en-SG" sz="2800" dirty="0" smtClean="0"/>
              <a:t> </a:t>
            </a:r>
            <a:r>
              <a:rPr lang="en-SG" sz="2800" dirty="0" err="1" smtClean="0"/>
              <a:t>untuk</a:t>
            </a:r>
            <a:r>
              <a:rPr lang="en-SG" sz="2800" dirty="0" smtClean="0"/>
              <a:t> </a:t>
            </a:r>
            <a:r>
              <a:rPr lang="en-SG" sz="2800" dirty="0" err="1" smtClean="0"/>
              <a:t>mendukung</a:t>
            </a:r>
            <a:r>
              <a:rPr lang="en-SG" sz="2800" dirty="0" smtClean="0"/>
              <a:t> </a:t>
            </a:r>
            <a:r>
              <a:rPr lang="en-SG" sz="2800" dirty="0" err="1" smtClean="0"/>
              <a:t>pemasaran</a:t>
            </a:r>
            <a:r>
              <a:rPr lang="en-SG" sz="2800" dirty="0" smtClean="0"/>
              <a:t> </a:t>
            </a:r>
            <a:r>
              <a:rPr lang="en-SG" sz="2800" dirty="0" err="1" smtClean="0"/>
              <a:t>dan</a:t>
            </a:r>
            <a:r>
              <a:rPr lang="en-SG" sz="2800" dirty="0" smtClean="0"/>
              <a:t> </a:t>
            </a:r>
            <a:r>
              <a:rPr lang="en-SG" sz="2800" dirty="0" err="1" smtClean="0"/>
              <a:t>fungsi-fungsi</a:t>
            </a:r>
            <a:r>
              <a:rPr lang="en-SG" sz="2800" dirty="0" smtClean="0"/>
              <a:t> </a:t>
            </a:r>
            <a:r>
              <a:rPr lang="en-SG" sz="2800" dirty="0" err="1" smtClean="0"/>
              <a:t>terkait</a:t>
            </a:r>
            <a:r>
              <a:rPr lang="en-SG" sz="2800" dirty="0" smtClean="0"/>
              <a:t> , </a:t>
            </a:r>
            <a:r>
              <a:rPr lang="en-SG" sz="2800" dirty="0" err="1" smtClean="0"/>
              <a:t>dan</a:t>
            </a:r>
            <a:r>
              <a:rPr lang="en-SG" sz="2800" dirty="0" smtClean="0"/>
              <a:t> </a:t>
            </a:r>
            <a:r>
              <a:rPr lang="en-SG" sz="2800" dirty="0" err="1" smtClean="0"/>
              <a:t>bagaimana</a:t>
            </a:r>
            <a:r>
              <a:rPr lang="en-SG" sz="2800" dirty="0" smtClean="0"/>
              <a:t> </a:t>
            </a:r>
            <a:r>
              <a:rPr lang="en-SG" sz="2800" dirty="0" err="1" smtClean="0"/>
              <a:t>untuk</a:t>
            </a:r>
            <a:r>
              <a:rPr lang="en-SG" sz="2800" dirty="0" smtClean="0"/>
              <a:t> </a:t>
            </a:r>
            <a:r>
              <a:rPr lang="en-SG" sz="2800" dirty="0" err="1" smtClean="0"/>
              <a:t>bisa</a:t>
            </a:r>
            <a:r>
              <a:rPr lang="en-SG" sz="2800" dirty="0" smtClean="0"/>
              <a:t> </a:t>
            </a:r>
            <a:r>
              <a:rPr lang="en-SG" sz="2800" dirty="0" err="1" smtClean="0"/>
              <a:t>mengambil</a:t>
            </a:r>
            <a:r>
              <a:rPr lang="en-SG" sz="2800" dirty="0" smtClean="0"/>
              <a:t> </a:t>
            </a:r>
            <a:r>
              <a:rPr lang="en-SG" sz="2800" dirty="0" err="1" smtClean="0"/>
              <a:t>keuntungan</a:t>
            </a:r>
            <a:r>
              <a:rPr lang="en-SG" sz="2800" dirty="0" smtClean="0"/>
              <a:t> </a:t>
            </a:r>
            <a:r>
              <a:rPr lang="en-SG" sz="2800" dirty="0" err="1" smtClean="0"/>
              <a:t>dari</a:t>
            </a:r>
            <a:r>
              <a:rPr lang="en-SG" sz="2800" dirty="0" smtClean="0"/>
              <a:t> </a:t>
            </a:r>
            <a:r>
              <a:rPr lang="en-SG" sz="2800" dirty="0" err="1" smtClean="0"/>
              <a:t>peluang</a:t>
            </a:r>
            <a:r>
              <a:rPr lang="en-SG" sz="2800" dirty="0" smtClean="0"/>
              <a:t> </a:t>
            </a:r>
            <a:r>
              <a:rPr lang="en-SG" sz="2800" dirty="0" err="1" smtClean="0"/>
              <a:t>baru</a:t>
            </a:r>
            <a:r>
              <a:rPr lang="en-SG" sz="2800" dirty="0" smtClean="0"/>
              <a:t> yang </a:t>
            </a:r>
            <a:r>
              <a:rPr lang="en-SG" sz="2800" dirty="0" err="1" smtClean="0"/>
              <a:t>mengalir</a:t>
            </a:r>
            <a:r>
              <a:rPr lang="en-SG" sz="2800" dirty="0" smtClean="0"/>
              <a:t> </a:t>
            </a:r>
            <a:r>
              <a:rPr lang="en-SG" sz="2800" dirty="0" err="1" smtClean="0"/>
              <a:t>dari</a:t>
            </a:r>
            <a:r>
              <a:rPr lang="en-SG" sz="2800" dirty="0" smtClean="0"/>
              <a:t> </a:t>
            </a:r>
            <a:r>
              <a:rPr lang="en-SG" sz="2800" dirty="0" err="1" smtClean="0"/>
              <a:t>situasi</a:t>
            </a:r>
            <a:r>
              <a:rPr lang="en-SG" sz="2800" dirty="0" smtClean="0"/>
              <a:t> </a:t>
            </a:r>
            <a:r>
              <a:rPr lang="en-SG" sz="2800" dirty="0" err="1" smtClean="0"/>
              <a:t>baru</a:t>
            </a:r>
            <a:r>
              <a:rPr lang="en-SG" sz="2800" dirty="0" smtClean="0"/>
              <a:t> yang </a:t>
            </a:r>
            <a:r>
              <a:rPr lang="en-SG" sz="2800" dirty="0" err="1" smtClean="0"/>
              <a:t>akan</a:t>
            </a:r>
            <a:r>
              <a:rPr lang="en-SG" sz="2800" dirty="0" smtClean="0"/>
              <a:t> </a:t>
            </a:r>
            <a:r>
              <a:rPr lang="en-SG" sz="2800" dirty="0" err="1" smtClean="0"/>
              <a:t>terus</a:t>
            </a:r>
            <a:r>
              <a:rPr lang="en-SG" sz="2800" dirty="0" smtClean="0"/>
              <a:t> </a:t>
            </a:r>
            <a:r>
              <a:rPr lang="en-SG" sz="2800" dirty="0" err="1" smtClean="0"/>
              <a:t>muncul</a:t>
            </a:r>
            <a:r>
              <a:rPr lang="en-SG" sz="2800" dirty="0" smtClean="0"/>
              <a:t> </a:t>
            </a:r>
            <a:r>
              <a:rPr lang="en-SG" sz="2800" dirty="0" err="1" smtClean="0"/>
              <a:t>sebagai</a:t>
            </a:r>
            <a:r>
              <a:rPr lang="en-SG" sz="2800" dirty="0" smtClean="0"/>
              <a:t> </a:t>
            </a:r>
            <a:r>
              <a:rPr lang="en-SG" sz="2800" dirty="0" err="1" smtClean="0"/>
              <a:t>teknologi</a:t>
            </a:r>
            <a:r>
              <a:rPr lang="en-SG" sz="2800" dirty="0" smtClean="0"/>
              <a:t> </a:t>
            </a:r>
            <a:r>
              <a:rPr lang="en-SG" sz="2800" dirty="0" err="1" smtClean="0"/>
              <a:t>berkembang</a:t>
            </a:r>
            <a:r>
              <a:rPr lang="en-SG" sz="2800" dirty="0" smtClean="0"/>
              <a:t>. </a:t>
            </a:r>
            <a:r>
              <a:rPr lang="en-SG" sz="2800" dirty="0" err="1" smtClean="0"/>
              <a:t>Teknologi</a:t>
            </a:r>
            <a:r>
              <a:rPr lang="en-SG" sz="2800" dirty="0" smtClean="0"/>
              <a:t> </a:t>
            </a:r>
            <a:r>
              <a:rPr lang="en-SG" sz="2800" dirty="0" err="1" smtClean="0"/>
              <a:t>utama</a:t>
            </a:r>
            <a:r>
              <a:rPr lang="en-SG" sz="2800" dirty="0" smtClean="0"/>
              <a:t> </a:t>
            </a:r>
            <a:r>
              <a:rPr lang="en-SG" sz="2800" dirty="0" err="1" smtClean="0"/>
              <a:t>adalah</a:t>
            </a:r>
            <a:r>
              <a:rPr lang="en-SG" sz="2800" dirty="0" smtClean="0"/>
              <a:t> internet </a:t>
            </a:r>
            <a:r>
              <a:rPr lang="en-SG" sz="2800" dirty="0" err="1" smtClean="0"/>
              <a:t>karena</a:t>
            </a:r>
            <a:r>
              <a:rPr lang="en-SG" sz="2800" dirty="0" smtClean="0"/>
              <a:t> </a:t>
            </a:r>
            <a:r>
              <a:rPr lang="en-SG" sz="2800" dirty="0" err="1" smtClean="0"/>
              <a:t>itu</a:t>
            </a:r>
            <a:r>
              <a:rPr lang="en-SG" sz="2800" dirty="0" smtClean="0"/>
              <a:t> </a:t>
            </a:r>
            <a:r>
              <a:rPr lang="en-SG" sz="2800" dirty="0" err="1" smtClean="0"/>
              <a:t>adalah</a:t>
            </a:r>
            <a:r>
              <a:rPr lang="en-SG" sz="2800" dirty="0" smtClean="0"/>
              <a:t> </a:t>
            </a:r>
            <a:r>
              <a:rPr lang="en-SG" sz="2800" dirty="0" err="1" smtClean="0"/>
              <a:t>memiliki</a:t>
            </a:r>
            <a:r>
              <a:rPr lang="en-SG" sz="2800" dirty="0" smtClean="0"/>
              <a:t> </a:t>
            </a:r>
            <a:r>
              <a:rPr lang="en-SG" sz="2800" dirty="0" err="1" smtClean="0"/>
              <a:t>dampak</a:t>
            </a:r>
            <a:r>
              <a:rPr lang="en-SG" sz="2800" dirty="0" smtClean="0"/>
              <a:t> </a:t>
            </a:r>
            <a:r>
              <a:rPr lang="en-SG" sz="2800" dirty="0" err="1" smtClean="0"/>
              <a:t>terbesar</a:t>
            </a:r>
            <a:r>
              <a:rPr lang="en-SG" sz="2800" dirty="0" smtClean="0"/>
              <a:t> </a:t>
            </a:r>
            <a:r>
              <a:rPr lang="en-SG" sz="2800" dirty="0" err="1" smtClean="0"/>
              <a:t>dari</a:t>
            </a:r>
            <a:r>
              <a:rPr lang="en-SG" sz="2800" dirty="0" smtClean="0"/>
              <a:t> </a:t>
            </a:r>
            <a:r>
              <a:rPr lang="en-SG" sz="2800" dirty="0" err="1" smtClean="0"/>
              <a:t>teknologi</a:t>
            </a:r>
            <a:r>
              <a:rPr lang="en-SG" sz="2800" dirty="0" smtClean="0"/>
              <a:t> </a:t>
            </a:r>
            <a:r>
              <a:rPr lang="en-SG" sz="2800" dirty="0" err="1" smtClean="0"/>
              <a:t>apapun</a:t>
            </a:r>
            <a:r>
              <a:rPr lang="en-SG" sz="2800" dirty="0" smtClean="0"/>
              <a:t> </a:t>
            </a:r>
            <a:r>
              <a:rPr lang="en-SG" sz="2800" dirty="0" err="1" smtClean="0"/>
              <a:t>pada</a:t>
            </a:r>
            <a:r>
              <a:rPr lang="en-SG" sz="2800" dirty="0" smtClean="0"/>
              <a:t> </a:t>
            </a:r>
            <a:r>
              <a:rPr lang="en-SG" sz="2800" dirty="0" err="1" smtClean="0"/>
              <a:t>praktek</a:t>
            </a:r>
            <a:r>
              <a:rPr lang="en-SG" sz="2800" dirty="0" smtClean="0"/>
              <a:t> </a:t>
            </a:r>
            <a:r>
              <a:rPr lang="en-SG" sz="2800" dirty="0" err="1" smtClean="0"/>
              <a:t>pemasaran</a:t>
            </a:r>
            <a:r>
              <a:rPr lang="en-SG" sz="2800" dirty="0" smtClean="0"/>
              <a:t> .</a:t>
            </a:r>
            <a:br>
              <a:rPr lang="en-SG" sz="2800" dirty="0" smtClean="0"/>
            </a:br>
            <a:r>
              <a:rPr lang="en-SG" sz="3200" dirty="0" smtClean="0">
                <a:solidFill>
                  <a:schemeClr val="tx1"/>
                </a:solidFill>
                <a:latin typeface="Bell MT" pitchFamily="18" charset="0"/>
                <a:cs typeface="Times New Roman" pitchFamily="18" charset="0"/>
              </a:rPr>
              <a:t/>
            </a:r>
            <a:br>
              <a:rPr lang="en-SG" sz="3200" dirty="0" smtClean="0">
                <a:solidFill>
                  <a:schemeClr val="tx1"/>
                </a:solidFill>
                <a:latin typeface="Bell MT" pitchFamily="18" charset="0"/>
                <a:cs typeface="Times New Roman" pitchFamily="18" charset="0"/>
              </a:rPr>
            </a:br>
            <a:endParaRPr lang="id-ID" sz="2800" dirty="0">
              <a:solidFill>
                <a:schemeClr val="tx1"/>
              </a:solidFill>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d-ID" dirty="0" smtClean="0">
                <a:solidFill>
                  <a:srgbClr val="C00000"/>
                </a:solidFill>
                <a:latin typeface="Arial Rounded MT Bold" pitchFamily="34" charset="0"/>
              </a:rPr>
              <a:t>Referensi</a:t>
            </a:r>
            <a:endParaRPr lang="id-ID" dirty="0">
              <a:solidFill>
                <a:srgbClr val="C00000"/>
              </a:solidFill>
              <a:latin typeface="Arial Rounded MT Bold" pitchFamily="34" charset="0"/>
            </a:endParaRPr>
          </a:p>
        </p:txBody>
      </p:sp>
      <p:sp>
        <p:nvSpPr>
          <p:cNvPr id="3" name="Content Placeholder 2"/>
          <p:cNvSpPr>
            <a:spLocks noGrp="1"/>
          </p:cNvSpPr>
          <p:nvPr>
            <p:ph idx="1"/>
          </p:nvPr>
        </p:nvSpPr>
        <p:spPr/>
        <p:txBody>
          <a:bodyPr>
            <a:normAutofit/>
          </a:bodyPr>
          <a:lstStyle/>
          <a:p>
            <a:pPr>
              <a:buFont typeface="Wingdings" pitchFamily="2" charset="2"/>
              <a:buChar char="Ø"/>
            </a:pPr>
            <a:r>
              <a:rPr lang="id-ID" sz="2400" u="sng" dirty="0" smtClean="0">
                <a:solidFill>
                  <a:schemeClr val="tx1"/>
                </a:solidFill>
                <a:hlinkClick r:id="rId3"/>
              </a:rPr>
              <a:t>http://chiefmartec.com/2010/04/rise-of-the-marketing-technologist</a:t>
            </a:r>
            <a:r>
              <a:rPr lang="id-ID" sz="2400" u="sng" dirty="0" smtClean="0">
                <a:solidFill>
                  <a:schemeClr val="tx1"/>
                </a:solidFill>
                <a:hlinkClick r:id="rId3"/>
              </a:rPr>
              <a:t>/</a:t>
            </a:r>
            <a:endParaRPr lang="en-SG" sz="2400" u="sng" dirty="0">
              <a:solidFill>
                <a:schemeClr val="tx1"/>
              </a:solidFill>
            </a:endParaRPr>
          </a:p>
          <a:p>
            <a:pPr>
              <a:buFont typeface="Wingdings" pitchFamily="2" charset="2"/>
              <a:buChar char="Ø"/>
            </a:pPr>
            <a:r>
              <a:rPr lang="id-ID" sz="2400" dirty="0" smtClean="0">
                <a:solidFill>
                  <a:schemeClr val="tx1"/>
                </a:solidFill>
                <a:hlinkClick r:id="rId4"/>
              </a:rPr>
              <a:t>http</a:t>
            </a:r>
            <a:r>
              <a:rPr lang="id-ID" sz="2400" dirty="0">
                <a:solidFill>
                  <a:schemeClr val="tx1"/>
                </a:solidFill>
                <a:hlinkClick r:id="rId4"/>
              </a:rPr>
              <a:t>://people.duke.edu/~</a:t>
            </a:r>
            <a:r>
              <a:rPr lang="id-ID" sz="2400" dirty="0" smtClean="0">
                <a:solidFill>
                  <a:schemeClr val="tx1"/>
                </a:solidFill>
                <a:hlinkClick r:id="rId4"/>
              </a:rPr>
              <a:t>mccann/mkt-tech.htm</a:t>
            </a:r>
            <a:endParaRPr lang="en-SG" sz="2400" dirty="0" smtClean="0">
              <a:solidFill>
                <a:schemeClr val="tx1"/>
              </a:solidFill>
            </a:endParaRPr>
          </a:p>
          <a:p>
            <a:pPr>
              <a:buFont typeface="Wingdings" pitchFamily="2" charset="2"/>
              <a:buChar char="Ø"/>
            </a:pPr>
            <a:endParaRPr lang="id-ID" sz="2400" dirty="0" smtClean="0">
              <a:solidFill>
                <a:schemeClr val="tx1"/>
              </a:solidFill>
            </a:endParaRPr>
          </a:p>
          <a:p>
            <a:pPr>
              <a:buNone/>
            </a:pPr>
            <a:endParaRPr lang="id-ID" sz="2400" dirty="0">
              <a:solidFill>
                <a:schemeClr val="tx1"/>
              </a:solidFill>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impleThankYouCard.jpg"/>
          <p:cNvPicPr>
            <a:picLocks noGrp="1" noChangeAspect="1"/>
          </p:cNvPicPr>
          <p:nvPr>
            <p:ph idx="1"/>
          </p:nvPr>
        </p:nvPicPr>
        <p:blipFill>
          <a:blip r:embed="rId3" cstate="print"/>
          <a:stretch>
            <a:fillRect/>
          </a:stretch>
        </p:blipFill>
        <p:spPr>
          <a:xfrm>
            <a:off x="1000100" y="1357298"/>
            <a:ext cx="7215238" cy="4768865"/>
          </a:xfrm>
        </p:spPr>
      </p:pic>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500042"/>
            <a:ext cx="9144000" cy="1404958"/>
          </a:xfrm>
        </p:spPr>
        <p:txBody>
          <a:bodyPr/>
          <a:lstStyle/>
          <a:p>
            <a:pPr algn="ctr"/>
            <a:r>
              <a:rPr lang="en-SG" dirty="0" smtClean="0">
                <a:solidFill>
                  <a:srgbClr val="CC00FF"/>
                </a:solidFill>
                <a:latin typeface="Arial Rounded MT Bold" pitchFamily="34" charset="0"/>
              </a:rPr>
              <a:t>K</a:t>
            </a:r>
            <a:r>
              <a:rPr lang="id-ID" dirty="0" smtClean="0">
                <a:solidFill>
                  <a:srgbClr val="CC00FF"/>
                </a:solidFill>
                <a:latin typeface="Arial Rounded MT Bold" pitchFamily="34" charset="0"/>
              </a:rPr>
              <a:t>egunaan Marketing Technologist</a:t>
            </a:r>
            <a:endParaRPr lang="id-ID" dirty="0">
              <a:solidFill>
                <a:srgbClr val="CC00FF"/>
              </a:solidFill>
              <a:latin typeface="Arial Rounded MT Bold" pitchFamily="34" charset="0"/>
            </a:endParaRPr>
          </a:p>
        </p:txBody>
      </p:sp>
      <p:sp>
        <p:nvSpPr>
          <p:cNvPr id="4" name="Content Placeholder 3"/>
          <p:cNvSpPr>
            <a:spLocks noGrp="1"/>
          </p:cNvSpPr>
          <p:nvPr>
            <p:ph idx="1"/>
          </p:nvPr>
        </p:nvSpPr>
        <p:spPr>
          <a:xfrm>
            <a:off x="0" y="1981200"/>
            <a:ext cx="9144000" cy="4876800"/>
          </a:xfrm>
        </p:spPr>
        <p:txBody>
          <a:bodyPr>
            <a:normAutofit/>
          </a:bodyPr>
          <a:lstStyle/>
          <a:p>
            <a:pPr algn="ctr">
              <a:buNone/>
            </a:pPr>
            <a:r>
              <a:rPr lang="en-SG" sz="2800" dirty="0" smtClean="0">
                <a:solidFill>
                  <a:schemeClr val="tx1"/>
                </a:solidFill>
                <a:latin typeface="Bell MT" pitchFamily="18" charset="0"/>
                <a:cs typeface="Times New Roman" pitchFamily="18" charset="0"/>
              </a:rPr>
              <a:t/>
            </a:r>
            <a:br>
              <a:rPr lang="en-SG" sz="2800" dirty="0" smtClean="0">
                <a:solidFill>
                  <a:schemeClr val="tx1"/>
                </a:solidFill>
                <a:latin typeface="Bell MT" pitchFamily="18" charset="0"/>
                <a:cs typeface="Times New Roman" pitchFamily="18" charset="0"/>
              </a:rPr>
            </a:br>
            <a:r>
              <a:rPr lang="en-SG" sz="2800" dirty="0" smtClean="0"/>
              <a:t>Marketing </a:t>
            </a:r>
            <a:r>
              <a:rPr lang="id-ID" sz="2800" dirty="0" smtClean="0"/>
              <a:t>T</a:t>
            </a:r>
            <a:r>
              <a:rPr lang="en-SG" sz="2800" dirty="0" err="1" smtClean="0"/>
              <a:t>echnologist</a:t>
            </a:r>
            <a:r>
              <a:rPr lang="en-SG" sz="2800" dirty="0" smtClean="0"/>
              <a:t> </a:t>
            </a:r>
            <a:r>
              <a:rPr lang="en-SG" sz="2800" dirty="0" err="1" smtClean="0"/>
              <a:t>atau</a:t>
            </a:r>
            <a:r>
              <a:rPr lang="en-SG" sz="2800" dirty="0" smtClean="0"/>
              <a:t> </a:t>
            </a:r>
            <a:r>
              <a:rPr lang="en-SG" sz="2800" dirty="0" err="1" smtClean="0"/>
              <a:t>Teknologi</a:t>
            </a:r>
            <a:r>
              <a:rPr lang="en-SG" sz="2800" dirty="0" smtClean="0"/>
              <a:t> </a:t>
            </a:r>
            <a:r>
              <a:rPr lang="en-SG" sz="2800" dirty="0" err="1" smtClean="0"/>
              <a:t>pemasaran</a:t>
            </a:r>
            <a:r>
              <a:rPr lang="en-SG" sz="2800" dirty="0" smtClean="0"/>
              <a:t> </a:t>
            </a:r>
            <a:r>
              <a:rPr lang="en-SG" sz="2800" dirty="0" err="1" smtClean="0"/>
              <a:t>dapat</a:t>
            </a:r>
            <a:r>
              <a:rPr lang="en-SG" sz="2800" dirty="0" smtClean="0"/>
              <a:t> </a:t>
            </a:r>
            <a:r>
              <a:rPr lang="en-SG" sz="2800" dirty="0" err="1" smtClean="0"/>
              <a:t>membantu</a:t>
            </a:r>
            <a:r>
              <a:rPr lang="en-SG" sz="2800" dirty="0" smtClean="0"/>
              <a:t> </a:t>
            </a:r>
            <a:r>
              <a:rPr lang="en-SG" sz="2800" dirty="0" err="1" smtClean="0"/>
              <a:t>perusahaan</a:t>
            </a:r>
            <a:r>
              <a:rPr lang="en-SG" sz="2800" dirty="0" smtClean="0"/>
              <a:t> </a:t>
            </a:r>
            <a:r>
              <a:rPr lang="en-SG" sz="2800" dirty="0" err="1" smtClean="0"/>
              <a:t>menerapkan</a:t>
            </a:r>
            <a:r>
              <a:rPr lang="en-SG" sz="2800" dirty="0" smtClean="0"/>
              <a:t> </a:t>
            </a:r>
            <a:r>
              <a:rPr lang="en-SG" sz="2800" dirty="0" err="1" smtClean="0"/>
              <a:t>teknologi</a:t>
            </a:r>
            <a:r>
              <a:rPr lang="en-SG" sz="2800" dirty="0" smtClean="0"/>
              <a:t> </a:t>
            </a:r>
            <a:r>
              <a:rPr lang="en-SG" sz="2800" dirty="0" err="1" smtClean="0"/>
              <a:t>pemasaran</a:t>
            </a:r>
            <a:r>
              <a:rPr lang="en-SG" sz="2800" dirty="0" smtClean="0"/>
              <a:t> </a:t>
            </a:r>
            <a:r>
              <a:rPr lang="en-SG" sz="2800" dirty="0" err="1" smtClean="0"/>
              <a:t>untuk</a:t>
            </a:r>
            <a:r>
              <a:rPr lang="en-SG" sz="2800" dirty="0" smtClean="0"/>
              <a:t> </a:t>
            </a:r>
            <a:r>
              <a:rPr lang="en-SG" sz="2800" dirty="0" err="1" smtClean="0"/>
              <a:t>keuntungan</a:t>
            </a:r>
            <a:r>
              <a:rPr lang="en-SG" sz="2800" dirty="0" smtClean="0"/>
              <a:t> </a:t>
            </a:r>
            <a:r>
              <a:rPr lang="en-SG" sz="2800" dirty="0" err="1" smtClean="0"/>
              <a:t>strategis</a:t>
            </a:r>
            <a:r>
              <a:rPr lang="en-SG" sz="2800" dirty="0" smtClean="0"/>
              <a:t> . </a:t>
            </a:r>
            <a:r>
              <a:rPr lang="en-SG" sz="2800" dirty="0" err="1" smtClean="0"/>
              <a:t>Mereka</a:t>
            </a:r>
            <a:r>
              <a:rPr lang="en-SG" sz="2800" dirty="0" smtClean="0"/>
              <a:t> </a:t>
            </a:r>
            <a:r>
              <a:rPr lang="en-SG" sz="2800" dirty="0" err="1" smtClean="0"/>
              <a:t>membantu</a:t>
            </a:r>
            <a:r>
              <a:rPr lang="en-SG" sz="2800" dirty="0" smtClean="0"/>
              <a:t> </a:t>
            </a:r>
            <a:r>
              <a:rPr lang="en-SG" sz="2800" dirty="0" err="1" smtClean="0"/>
              <a:t>infrastruktur</a:t>
            </a:r>
            <a:r>
              <a:rPr lang="en-SG" sz="2800" dirty="0" smtClean="0"/>
              <a:t> </a:t>
            </a:r>
            <a:r>
              <a:rPr lang="en-SG" sz="2800" dirty="0" err="1" smtClean="0"/>
              <a:t>teknis</a:t>
            </a:r>
            <a:r>
              <a:rPr lang="en-SG" sz="2800" dirty="0" smtClean="0"/>
              <a:t> </a:t>
            </a:r>
            <a:r>
              <a:rPr lang="en-SG" sz="2800" dirty="0" err="1" smtClean="0"/>
              <a:t>operasional</a:t>
            </a:r>
            <a:r>
              <a:rPr lang="en-SG" sz="2800" dirty="0" smtClean="0"/>
              <a:t> </a:t>
            </a:r>
            <a:r>
              <a:rPr lang="en-SG" sz="2800" dirty="0" err="1" smtClean="0"/>
              <a:t>pemasaran</a:t>
            </a:r>
            <a:r>
              <a:rPr lang="en-SG" sz="2800" dirty="0" smtClean="0"/>
              <a:t> modern </a:t>
            </a:r>
            <a:r>
              <a:rPr lang="en-SG" sz="2800" dirty="0" err="1" smtClean="0"/>
              <a:t>dan</a:t>
            </a:r>
            <a:r>
              <a:rPr lang="en-SG" sz="2800" dirty="0" smtClean="0"/>
              <a:t> </a:t>
            </a:r>
            <a:r>
              <a:rPr lang="en-SG" sz="2800" dirty="0" err="1" smtClean="0"/>
              <a:t>dapat</a:t>
            </a:r>
            <a:r>
              <a:rPr lang="en-SG" sz="2800" dirty="0" smtClean="0"/>
              <a:t> </a:t>
            </a:r>
            <a:r>
              <a:rPr lang="en-SG" sz="2800" dirty="0" err="1" smtClean="0"/>
              <a:t>membantu</a:t>
            </a:r>
            <a:r>
              <a:rPr lang="en-SG" sz="2800" dirty="0" smtClean="0"/>
              <a:t> </a:t>
            </a:r>
            <a:r>
              <a:rPr lang="en-SG" sz="2800" dirty="0" err="1" smtClean="0"/>
              <a:t>dengan</a:t>
            </a:r>
            <a:r>
              <a:rPr lang="en-SG" sz="2800" dirty="0" smtClean="0"/>
              <a:t> </a:t>
            </a:r>
            <a:r>
              <a:rPr lang="en-SG" sz="2800" dirty="0" err="1" smtClean="0"/>
              <a:t>ide-ide</a:t>
            </a:r>
            <a:r>
              <a:rPr lang="en-SG" sz="2800" dirty="0" smtClean="0"/>
              <a:t> </a:t>
            </a:r>
            <a:r>
              <a:rPr lang="en-SG" sz="2800" dirty="0" err="1" smtClean="0"/>
              <a:t>eksperimental</a:t>
            </a:r>
            <a:r>
              <a:rPr lang="en-SG" sz="2800" dirty="0" smtClean="0"/>
              <a:t> </a:t>
            </a:r>
            <a:r>
              <a:rPr lang="en-SG" sz="2800" dirty="0" err="1" smtClean="0"/>
              <a:t>untuk</a:t>
            </a:r>
            <a:r>
              <a:rPr lang="en-SG" sz="2800" dirty="0" smtClean="0"/>
              <a:t> </a:t>
            </a:r>
            <a:r>
              <a:rPr lang="en-SG" sz="2800" dirty="0" err="1" smtClean="0"/>
              <a:t>memenangkan</a:t>
            </a:r>
            <a:r>
              <a:rPr lang="en-SG" sz="2800" dirty="0" smtClean="0"/>
              <a:t> </a:t>
            </a:r>
            <a:r>
              <a:rPr lang="en-SG" sz="2800" dirty="0" err="1" smtClean="0"/>
              <a:t>pelanggan</a:t>
            </a:r>
            <a:r>
              <a:rPr lang="en-SG" sz="2800" dirty="0" smtClean="0"/>
              <a:t> </a:t>
            </a:r>
            <a:r>
              <a:rPr lang="en-SG" sz="2800" dirty="0" err="1" smtClean="0"/>
              <a:t>baru</a:t>
            </a:r>
            <a:r>
              <a:rPr lang="en-SG" sz="2800" dirty="0" smtClean="0"/>
              <a:t>.</a:t>
            </a:r>
            <a:endParaRPr lang="id-ID" sz="2800"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SG" dirty="0" err="1" smtClean="0">
                <a:solidFill>
                  <a:srgbClr val="93962A"/>
                </a:solidFill>
                <a:latin typeface="Arial Rounded MT Bold" pitchFamily="34" charset="0"/>
              </a:rPr>
              <a:t>Keterampilan</a:t>
            </a:r>
            <a:r>
              <a:rPr lang="en-SG" dirty="0" smtClean="0">
                <a:solidFill>
                  <a:srgbClr val="93962A"/>
                </a:solidFill>
                <a:latin typeface="Arial Rounded MT Bold" pitchFamily="34" charset="0"/>
              </a:rPr>
              <a:t> </a:t>
            </a:r>
            <a:r>
              <a:rPr lang="en-SG" dirty="0" err="1" smtClean="0">
                <a:solidFill>
                  <a:srgbClr val="93962A"/>
                </a:solidFill>
                <a:latin typeface="Arial Rounded MT Bold" pitchFamily="34" charset="0"/>
              </a:rPr>
              <a:t>apa</a:t>
            </a:r>
            <a:r>
              <a:rPr lang="en-SG" dirty="0" smtClean="0">
                <a:solidFill>
                  <a:srgbClr val="93962A"/>
                </a:solidFill>
                <a:latin typeface="Arial Rounded MT Bold" pitchFamily="34" charset="0"/>
              </a:rPr>
              <a:t> yang </a:t>
            </a:r>
            <a:r>
              <a:rPr lang="en-SG" dirty="0" err="1" smtClean="0">
                <a:solidFill>
                  <a:srgbClr val="93962A"/>
                </a:solidFill>
                <a:latin typeface="Arial Rounded MT Bold" pitchFamily="34" charset="0"/>
              </a:rPr>
              <a:t>harus</a:t>
            </a:r>
            <a:r>
              <a:rPr lang="en-SG" dirty="0" smtClean="0">
                <a:solidFill>
                  <a:srgbClr val="93962A"/>
                </a:solidFill>
                <a:latin typeface="Arial Rounded MT Bold" pitchFamily="34" charset="0"/>
              </a:rPr>
              <a:t> </a:t>
            </a:r>
            <a:r>
              <a:rPr lang="en-SG" dirty="0" err="1" smtClean="0">
                <a:solidFill>
                  <a:srgbClr val="93962A"/>
                </a:solidFill>
                <a:latin typeface="Arial Rounded MT Bold" pitchFamily="34" charset="0"/>
              </a:rPr>
              <a:t>dimiliki</a:t>
            </a:r>
            <a:r>
              <a:rPr lang="en-SG" dirty="0" smtClean="0">
                <a:solidFill>
                  <a:srgbClr val="93962A"/>
                </a:solidFill>
                <a:latin typeface="Arial Rounded MT Bold" pitchFamily="34" charset="0"/>
              </a:rPr>
              <a:t> marketing technologist?</a:t>
            </a:r>
            <a:endParaRPr lang="id-ID" dirty="0">
              <a:solidFill>
                <a:srgbClr val="93962A"/>
              </a:solidFill>
              <a:latin typeface="Arial Rounded MT Bold" pitchFamily="34" charset="0"/>
            </a:endParaRPr>
          </a:p>
        </p:txBody>
      </p:sp>
      <p:sp>
        <p:nvSpPr>
          <p:cNvPr id="4" name="Content Placeholder 3"/>
          <p:cNvSpPr>
            <a:spLocks noGrp="1"/>
          </p:cNvSpPr>
          <p:nvPr>
            <p:ph idx="1"/>
          </p:nvPr>
        </p:nvSpPr>
        <p:spPr/>
        <p:txBody>
          <a:bodyPr>
            <a:noAutofit/>
          </a:bodyPr>
          <a:lstStyle/>
          <a:p>
            <a:pPr algn="ctr">
              <a:buNone/>
            </a:pPr>
            <a:endParaRPr lang="en-US" sz="2600" dirty="0" smtClean="0">
              <a:solidFill>
                <a:schemeClr val="tx1"/>
              </a:solidFill>
              <a:latin typeface="Bell MT" pitchFamily="18" charset="0"/>
              <a:cs typeface="Times New Roman" pitchFamily="18" charset="0"/>
            </a:endParaRPr>
          </a:p>
          <a:p>
            <a:pPr algn="ctr">
              <a:buNone/>
            </a:pPr>
            <a:r>
              <a:rPr lang="id-ID" sz="2600" dirty="0" smtClean="0">
                <a:solidFill>
                  <a:schemeClr val="tx1"/>
                </a:solidFill>
                <a:latin typeface="Bell MT" pitchFamily="18" charset="0"/>
                <a:cs typeface="Times New Roman" pitchFamily="18" charset="0"/>
              </a:rPr>
              <a:t>	</a:t>
            </a:r>
            <a:r>
              <a:rPr lang="en-SG" sz="2400" dirty="0" err="1" smtClean="0"/>
              <a:t>Teknologi</a:t>
            </a:r>
            <a:r>
              <a:rPr lang="en-SG" sz="2400" dirty="0" smtClean="0"/>
              <a:t> </a:t>
            </a:r>
            <a:r>
              <a:rPr lang="en-SG" sz="2400" dirty="0" err="1" smtClean="0"/>
              <a:t>pemasaran</a:t>
            </a:r>
            <a:r>
              <a:rPr lang="en-SG" sz="2400" dirty="0" smtClean="0"/>
              <a:t> </a:t>
            </a:r>
            <a:r>
              <a:rPr lang="en-SG" sz="2400" dirty="0" err="1" smtClean="0"/>
              <a:t>harus</a:t>
            </a:r>
            <a:r>
              <a:rPr lang="en-SG" sz="2400" dirty="0" smtClean="0"/>
              <a:t> </a:t>
            </a:r>
            <a:r>
              <a:rPr lang="en-SG" sz="2400" dirty="0" err="1" smtClean="0"/>
              <a:t>memiliki</a:t>
            </a:r>
            <a:r>
              <a:rPr lang="en-SG" sz="2400" dirty="0" smtClean="0"/>
              <a:t> </a:t>
            </a:r>
            <a:r>
              <a:rPr lang="en-SG" sz="2400" dirty="0" err="1" smtClean="0"/>
              <a:t>kemampuan</a:t>
            </a:r>
            <a:r>
              <a:rPr lang="en-SG" sz="2400" dirty="0" smtClean="0"/>
              <a:t> </a:t>
            </a:r>
            <a:r>
              <a:rPr lang="en-SG" sz="2400" dirty="0" err="1" smtClean="0"/>
              <a:t>teknis</a:t>
            </a:r>
            <a:r>
              <a:rPr lang="en-SG" sz="2400" dirty="0" smtClean="0"/>
              <a:t> yang </a:t>
            </a:r>
            <a:r>
              <a:rPr lang="en-SG" sz="2400" dirty="0" err="1" smtClean="0"/>
              <a:t>kuat</a:t>
            </a:r>
            <a:r>
              <a:rPr lang="en-SG" sz="2400" dirty="0" smtClean="0"/>
              <a:t> </a:t>
            </a:r>
            <a:r>
              <a:rPr lang="en-SG" sz="2400" dirty="0" err="1" smtClean="0"/>
              <a:t>terutama</a:t>
            </a:r>
            <a:r>
              <a:rPr lang="en-SG" sz="2400" dirty="0" smtClean="0"/>
              <a:t> </a:t>
            </a:r>
            <a:r>
              <a:rPr lang="en-SG" sz="2400" dirty="0" err="1" smtClean="0"/>
              <a:t>di</a:t>
            </a:r>
            <a:r>
              <a:rPr lang="en-SG" sz="2400" dirty="0" smtClean="0"/>
              <a:t> </a:t>
            </a:r>
            <a:r>
              <a:rPr lang="en-SG" sz="2400" dirty="0" err="1" smtClean="0"/>
              <a:t>sekitar</a:t>
            </a:r>
            <a:r>
              <a:rPr lang="en-SG" sz="2400" dirty="0" smtClean="0"/>
              <a:t> web </a:t>
            </a:r>
            <a:r>
              <a:rPr lang="en-SG" sz="2400" dirty="0" err="1" smtClean="0"/>
              <a:t>dan</a:t>
            </a:r>
            <a:r>
              <a:rPr lang="en-SG" sz="2400" dirty="0" smtClean="0"/>
              <a:t> platform mobile.</a:t>
            </a:r>
            <a:r>
              <a:rPr lang="id-ID" sz="2400" dirty="0" smtClean="0"/>
              <a:t> K</a:t>
            </a:r>
            <a:r>
              <a:rPr lang="en-SG" sz="2400" dirty="0" err="1" smtClean="0"/>
              <a:t>emampuan</a:t>
            </a:r>
            <a:r>
              <a:rPr lang="en-SG" sz="2400" dirty="0" smtClean="0"/>
              <a:t> </a:t>
            </a:r>
            <a:r>
              <a:rPr lang="en-SG" sz="2400" dirty="0" err="1" smtClean="0"/>
              <a:t>untuk</a:t>
            </a:r>
            <a:r>
              <a:rPr lang="en-SG" sz="2400" dirty="0" smtClean="0"/>
              <a:t> program </a:t>
            </a:r>
            <a:r>
              <a:rPr lang="en-SG" sz="2400" dirty="0" err="1" smtClean="0"/>
              <a:t>perangkat</a:t>
            </a:r>
            <a:r>
              <a:rPr lang="en-SG" sz="2400" dirty="0" smtClean="0"/>
              <a:t> </a:t>
            </a:r>
            <a:r>
              <a:rPr lang="en-SG" sz="2400" dirty="0" err="1" smtClean="0"/>
              <a:t>lunak</a:t>
            </a:r>
            <a:r>
              <a:rPr lang="en-SG" sz="2400" dirty="0" smtClean="0"/>
              <a:t> </a:t>
            </a:r>
            <a:r>
              <a:rPr lang="en-SG" sz="2400" dirty="0" err="1" smtClean="0"/>
              <a:t>dll</a:t>
            </a:r>
            <a:r>
              <a:rPr lang="en-SG" sz="2400" dirty="0" smtClean="0"/>
              <a:t>. </a:t>
            </a:r>
            <a:r>
              <a:rPr lang="en-SG" sz="2400" dirty="0" err="1" smtClean="0"/>
              <a:t>Seorang</a:t>
            </a:r>
            <a:r>
              <a:rPr lang="en-SG" sz="2400" dirty="0" smtClean="0"/>
              <a:t> </a:t>
            </a:r>
            <a:r>
              <a:rPr lang="en-SG" sz="2400" dirty="0" err="1" smtClean="0"/>
              <a:t>teknologi</a:t>
            </a:r>
            <a:r>
              <a:rPr lang="en-SG" sz="2400" dirty="0" smtClean="0"/>
              <a:t> </a:t>
            </a:r>
            <a:r>
              <a:rPr lang="en-SG" sz="2400" dirty="0" err="1" smtClean="0"/>
              <a:t>pemasaran</a:t>
            </a:r>
            <a:r>
              <a:rPr lang="en-SG" sz="2400" dirty="0" smtClean="0"/>
              <a:t> </a:t>
            </a:r>
            <a:r>
              <a:rPr lang="en-SG" sz="2400" dirty="0" err="1" smtClean="0"/>
              <a:t>harus</a:t>
            </a:r>
            <a:r>
              <a:rPr lang="en-SG" sz="2400" dirty="0" smtClean="0"/>
              <a:t> </a:t>
            </a:r>
            <a:r>
              <a:rPr lang="en-SG" sz="2400" dirty="0" err="1" smtClean="0"/>
              <a:t>menggabungkan</a:t>
            </a:r>
            <a:r>
              <a:rPr lang="en-SG" sz="2400" dirty="0" smtClean="0"/>
              <a:t> </a:t>
            </a:r>
            <a:r>
              <a:rPr lang="en-SG" sz="2400" dirty="0" err="1" smtClean="0"/>
              <a:t>keterampilan</a:t>
            </a:r>
            <a:r>
              <a:rPr lang="en-SG" sz="2400" dirty="0" smtClean="0"/>
              <a:t> </a:t>
            </a:r>
            <a:r>
              <a:rPr lang="en-SG" sz="2400" dirty="0" err="1" smtClean="0"/>
              <a:t>mereka</a:t>
            </a:r>
            <a:r>
              <a:rPr lang="en-SG" sz="2400" dirty="0" smtClean="0"/>
              <a:t> </a:t>
            </a:r>
            <a:r>
              <a:rPr lang="en-SG" sz="2400" dirty="0" err="1" smtClean="0"/>
              <a:t>dengan</a:t>
            </a:r>
            <a:r>
              <a:rPr lang="en-SG" sz="2400" dirty="0" smtClean="0"/>
              <a:t> </a:t>
            </a:r>
            <a:r>
              <a:rPr lang="en-SG" sz="2400" dirty="0" err="1" smtClean="0"/>
              <a:t>wawasan</a:t>
            </a:r>
            <a:r>
              <a:rPr lang="en-SG" sz="2400" dirty="0" smtClean="0"/>
              <a:t> </a:t>
            </a:r>
            <a:r>
              <a:rPr lang="en-SG" sz="2400" dirty="0" err="1" smtClean="0"/>
              <a:t>dan</a:t>
            </a:r>
            <a:r>
              <a:rPr lang="en-SG" sz="2400" dirty="0" smtClean="0"/>
              <a:t> </a:t>
            </a:r>
            <a:r>
              <a:rPr lang="en-SG" sz="2400" dirty="0" err="1" smtClean="0"/>
              <a:t>semangat</a:t>
            </a:r>
            <a:r>
              <a:rPr lang="en-SG" sz="2400" dirty="0" smtClean="0"/>
              <a:t> </a:t>
            </a:r>
            <a:r>
              <a:rPr lang="en-SG" sz="2400" dirty="0" err="1" smtClean="0"/>
              <a:t>untuk</a:t>
            </a:r>
            <a:r>
              <a:rPr lang="en-SG" sz="2400" dirty="0" smtClean="0"/>
              <a:t> </a:t>
            </a:r>
            <a:r>
              <a:rPr lang="en-SG" sz="2400" dirty="0" err="1" smtClean="0"/>
              <a:t>pemasaran</a:t>
            </a:r>
            <a:r>
              <a:rPr lang="en-SG" sz="2400" dirty="0" smtClean="0"/>
              <a:t> . </a:t>
            </a:r>
            <a:r>
              <a:rPr lang="en-SG" sz="2400" dirty="0" err="1" smtClean="0"/>
              <a:t>Mereka</a:t>
            </a:r>
            <a:r>
              <a:rPr lang="en-SG" sz="2400" dirty="0" smtClean="0"/>
              <a:t> </a:t>
            </a:r>
            <a:r>
              <a:rPr lang="en-SG" sz="2400" dirty="0" err="1" smtClean="0"/>
              <a:t>harus</a:t>
            </a:r>
            <a:r>
              <a:rPr lang="en-SG" sz="2400" dirty="0" smtClean="0"/>
              <a:t> </a:t>
            </a:r>
            <a:r>
              <a:rPr lang="en-SG" sz="2400" dirty="0" err="1" smtClean="0"/>
              <a:t>mampu</a:t>
            </a:r>
            <a:r>
              <a:rPr lang="en-SG" sz="2400" dirty="0" smtClean="0"/>
              <a:t> </a:t>
            </a:r>
            <a:r>
              <a:rPr lang="en-SG" sz="2400" dirty="0" err="1" smtClean="0"/>
              <a:t>menghubungkan</a:t>
            </a:r>
            <a:r>
              <a:rPr lang="en-SG" sz="2400" dirty="0" smtClean="0"/>
              <a:t> </a:t>
            </a:r>
            <a:r>
              <a:rPr lang="en-SG" sz="2400" dirty="0" err="1" smtClean="0"/>
              <a:t>titik-titik</a:t>
            </a:r>
            <a:r>
              <a:rPr lang="en-SG" sz="2400" dirty="0" smtClean="0"/>
              <a:t> </a:t>
            </a:r>
            <a:r>
              <a:rPr lang="en-SG" sz="2400" dirty="0" err="1" smtClean="0"/>
              <a:t>antara</a:t>
            </a:r>
            <a:r>
              <a:rPr lang="en-SG" sz="2400" dirty="0" smtClean="0"/>
              <a:t> </a:t>
            </a:r>
            <a:r>
              <a:rPr lang="en-SG" sz="2400" dirty="0" err="1" smtClean="0"/>
              <a:t>kemungkinan-kemungkinan</a:t>
            </a:r>
            <a:r>
              <a:rPr lang="en-SG" sz="2400" dirty="0" smtClean="0"/>
              <a:t> </a:t>
            </a:r>
            <a:r>
              <a:rPr lang="en-SG" sz="2400" dirty="0" err="1" smtClean="0"/>
              <a:t>teknis</a:t>
            </a:r>
            <a:r>
              <a:rPr lang="en-SG" sz="2400" dirty="0" smtClean="0"/>
              <a:t> </a:t>
            </a:r>
            <a:r>
              <a:rPr lang="en-SG" sz="2400" dirty="0" err="1" smtClean="0"/>
              <a:t>dan</a:t>
            </a:r>
            <a:r>
              <a:rPr lang="en-SG" sz="2400" dirty="0" smtClean="0"/>
              <a:t> </a:t>
            </a:r>
            <a:r>
              <a:rPr lang="en-SG" sz="2400" dirty="0" err="1" smtClean="0"/>
              <a:t>peluang</a:t>
            </a:r>
            <a:r>
              <a:rPr lang="en-SG" sz="2400" dirty="0" smtClean="0"/>
              <a:t> </a:t>
            </a:r>
            <a:r>
              <a:rPr lang="en-SG" sz="2400" dirty="0" err="1" smtClean="0"/>
              <a:t>pasar</a:t>
            </a:r>
            <a:r>
              <a:rPr lang="en-SG" sz="2400" dirty="0" smtClean="0"/>
              <a:t> , </a:t>
            </a:r>
            <a:r>
              <a:rPr lang="en-SG" sz="2400" dirty="0" err="1" smtClean="0"/>
              <a:t>bekerja</a:t>
            </a:r>
            <a:r>
              <a:rPr lang="en-SG" sz="2400" dirty="0" smtClean="0"/>
              <a:t> </a:t>
            </a:r>
            <a:r>
              <a:rPr lang="en-SG" sz="2400" dirty="0" err="1" smtClean="0"/>
              <a:t>sama</a:t>
            </a:r>
            <a:r>
              <a:rPr lang="en-SG" sz="2400" dirty="0" smtClean="0"/>
              <a:t> </a:t>
            </a:r>
            <a:r>
              <a:rPr lang="en-SG" sz="2400" dirty="0" err="1" smtClean="0"/>
              <a:t>dengan</a:t>
            </a:r>
            <a:r>
              <a:rPr lang="en-SG" sz="2400" dirty="0" smtClean="0"/>
              <a:t> </a:t>
            </a:r>
            <a:r>
              <a:rPr lang="en-SG" sz="2400" dirty="0" err="1" smtClean="0"/>
              <a:t>seluruh</a:t>
            </a:r>
            <a:r>
              <a:rPr lang="en-SG" sz="2400" dirty="0" smtClean="0"/>
              <a:t> </a:t>
            </a:r>
            <a:r>
              <a:rPr lang="en-SG" sz="2400" dirty="0" err="1" smtClean="0"/>
              <a:t>tim</a:t>
            </a:r>
            <a:r>
              <a:rPr lang="en-SG" sz="2400" dirty="0" smtClean="0"/>
              <a:t> </a:t>
            </a:r>
            <a:r>
              <a:rPr lang="en-SG" sz="2400" dirty="0" err="1" smtClean="0"/>
              <a:t>pemasaran</a:t>
            </a:r>
            <a:r>
              <a:rPr lang="en-SG" sz="2400" dirty="0" smtClean="0"/>
              <a:t> </a:t>
            </a:r>
            <a:r>
              <a:rPr lang="en-SG" sz="2400" dirty="0" err="1" smtClean="0"/>
              <a:t>untuk</a:t>
            </a:r>
            <a:r>
              <a:rPr lang="en-SG" sz="2400" dirty="0" smtClean="0"/>
              <a:t> </a:t>
            </a:r>
            <a:r>
              <a:rPr lang="en-SG" sz="2400" dirty="0" err="1" smtClean="0"/>
              <a:t>membawa</a:t>
            </a:r>
            <a:r>
              <a:rPr lang="en-SG" sz="2400" dirty="0" smtClean="0"/>
              <a:t> </a:t>
            </a:r>
            <a:r>
              <a:rPr lang="en-SG" sz="2400" dirty="0" err="1" smtClean="0"/>
              <a:t>ide-ide</a:t>
            </a:r>
            <a:r>
              <a:rPr lang="en-SG" sz="2400" dirty="0" smtClean="0"/>
              <a:t> </a:t>
            </a:r>
            <a:r>
              <a:rPr lang="en-SG" sz="2400" dirty="0" err="1" smtClean="0"/>
              <a:t>untuk</a:t>
            </a:r>
            <a:r>
              <a:rPr lang="en-SG" sz="2400" dirty="0" smtClean="0"/>
              <a:t> </a:t>
            </a:r>
            <a:r>
              <a:rPr lang="en-SG" sz="2400" dirty="0" err="1" smtClean="0"/>
              <a:t>hidup</a:t>
            </a:r>
            <a:r>
              <a:rPr lang="en-SG" sz="2400" dirty="0" smtClean="0"/>
              <a:t> .</a:t>
            </a:r>
            <a:br>
              <a:rPr lang="en-SG" sz="2400" dirty="0" smtClean="0"/>
            </a:br>
            <a:endParaRPr lang="id-ID" sz="2400" dirty="0">
              <a:solidFill>
                <a:schemeClr val="tx1"/>
              </a:solidFill>
              <a:latin typeface="Bell MT" pitchFamily="18" charset="0"/>
            </a:endParaRPr>
          </a:p>
        </p:txBody>
      </p:sp>
    </p:spTree>
    <p:custDataLst>
      <p:tags r:id="rId1"/>
    </p:custDataLst>
    <p:extLst>
      <p:ext uri="{BB962C8B-B14F-4D97-AF65-F5344CB8AC3E}">
        <p14:creationId xmlns:p14="http://schemas.microsoft.com/office/powerpoint/2010/main" val="1067712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v-SE" dirty="0" smtClean="0">
                <a:solidFill>
                  <a:srgbClr val="FF7C80"/>
                </a:solidFill>
                <a:latin typeface="Arial Rounded MT Bold" pitchFamily="34" charset="0"/>
              </a:rPr>
              <a:t>Keterampilan yang harus di miliki marketer modern ?</a:t>
            </a:r>
            <a:endParaRPr lang="en-US" dirty="0">
              <a:solidFill>
                <a:srgbClr val="FF7C80"/>
              </a:solidFill>
              <a:latin typeface="Arial Rounded MT Bold" pitchFamily="34" charset="0"/>
            </a:endParaRPr>
          </a:p>
        </p:txBody>
      </p:sp>
      <p:sp>
        <p:nvSpPr>
          <p:cNvPr id="3" name="Content Placeholder 2"/>
          <p:cNvSpPr>
            <a:spLocks noGrp="1"/>
          </p:cNvSpPr>
          <p:nvPr>
            <p:ph idx="1"/>
          </p:nvPr>
        </p:nvSpPr>
        <p:spPr/>
        <p:txBody>
          <a:bodyPr>
            <a:noAutofit/>
          </a:bodyPr>
          <a:lstStyle/>
          <a:p>
            <a:endParaRPr lang="en-US" sz="2400" dirty="0" smtClean="0">
              <a:latin typeface="Bell MT" pitchFamily="18" charset="0"/>
            </a:endParaRPr>
          </a:p>
          <a:p>
            <a:r>
              <a:rPr lang="en-US" sz="2400" dirty="0" smtClean="0">
                <a:solidFill>
                  <a:schemeClr val="accent4">
                    <a:lumMod val="75000"/>
                  </a:schemeClr>
                </a:solidFill>
                <a:latin typeface="Bell MT" pitchFamily="18" charset="0"/>
              </a:rPr>
              <a:t>Marketer modern </a:t>
            </a:r>
            <a:r>
              <a:rPr lang="en-US" sz="2400" dirty="0" err="1" smtClean="0">
                <a:solidFill>
                  <a:schemeClr val="accent4">
                    <a:lumMod val="75000"/>
                  </a:schemeClr>
                </a:solidFill>
                <a:latin typeface="Bell MT" pitchFamily="18" charset="0"/>
              </a:rPr>
              <a:t>harus</a:t>
            </a:r>
            <a:r>
              <a:rPr lang="en-US" sz="2400" dirty="0" smtClean="0">
                <a:solidFill>
                  <a:schemeClr val="accent4">
                    <a:lumMod val="75000"/>
                  </a:schemeClr>
                </a:solidFill>
                <a:latin typeface="Bell MT" pitchFamily="18" charset="0"/>
              </a:rPr>
              <a:t> </a:t>
            </a:r>
            <a:r>
              <a:rPr lang="en-US" sz="2400" dirty="0" err="1" smtClean="0">
                <a:solidFill>
                  <a:schemeClr val="accent4">
                    <a:lumMod val="75000"/>
                  </a:schemeClr>
                </a:solidFill>
                <a:latin typeface="Bell MT" pitchFamily="18" charset="0"/>
              </a:rPr>
              <a:t>tahu</a:t>
            </a:r>
            <a:r>
              <a:rPr lang="en-US" sz="2400" dirty="0" smtClean="0">
                <a:solidFill>
                  <a:schemeClr val="accent4">
                    <a:lumMod val="75000"/>
                  </a:schemeClr>
                </a:solidFill>
                <a:latin typeface="Bell MT" pitchFamily="18" charset="0"/>
              </a:rPr>
              <a:t> </a:t>
            </a:r>
            <a:r>
              <a:rPr lang="en-US" sz="2400" dirty="0" err="1" smtClean="0">
                <a:solidFill>
                  <a:schemeClr val="accent4">
                    <a:lumMod val="75000"/>
                  </a:schemeClr>
                </a:solidFill>
                <a:latin typeface="Bell MT" pitchFamily="18" charset="0"/>
              </a:rPr>
              <a:t>Kode</a:t>
            </a:r>
            <a:r>
              <a:rPr lang="en-US" sz="2400" dirty="0" smtClean="0">
                <a:solidFill>
                  <a:schemeClr val="accent4">
                    <a:lumMod val="75000"/>
                  </a:schemeClr>
                </a:solidFill>
                <a:latin typeface="Bell MT" pitchFamily="18" charset="0"/>
              </a:rPr>
              <a:t> </a:t>
            </a:r>
            <a:r>
              <a:rPr lang="en-US" sz="2400" dirty="0" err="1" smtClean="0">
                <a:solidFill>
                  <a:schemeClr val="accent4">
                    <a:lumMod val="75000"/>
                  </a:schemeClr>
                </a:solidFill>
                <a:latin typeface="Bell MT" pitchFamily="18" charset="0"/>
              </a:rPr>
              <a:t>atau</a:t>
            </a:r>
            <a:r>
              <a:rPr lang="en-US" sz="2400" dirty="0" smtClean="0">
                <a:solidFill>
                  <a:schemeClr val="accent4">
                    <a:lumMod val="75000"/>
                  </a:schemeClr>
                </a:solidFill>
                <a:latin typeface="Bell MT" pitchFamily="18" charset="0"/>
              </a:rPr>
              <a:t> Cara </a:t>
            </a:r>
            <a:r>
              <a:rPr lang="en-US" sz="2400" dirty="0" err="1" smtClean="0">
                <a:solidFill>
                  <a:schemeClr val="accent4">
                    <a:lumMod val="75000"/>
                  </a:schemeClr>
                </a:solidFill>
                <a:latin typeface="Bell MT" pitchFamily="18" charset="0"/>
              </a:rPr>
              <a:t>Berbicara</a:t>
            </a:r>
            <a:r>
              <a:rPr lang="en-US" sz="2400" dirty="0" smtClean="0">
                <a:solidFill>
                  <a:schemeClr val="accent4">
                    <a:lumMod val="75000"/>
                  </a:schemeClr>
                </a:solidFill>
                <a:latin typeface="Bell MT" pitchFamily="18" charset="0"/>
              </a:rPr>
              <a:t> </a:t>
            </a:r>
            <a:r>
              <a:rPr lang="en-US" sz="2400" dirty="0" err="1" smtClean="0">
                <a:solidFill>
                  <a:schemeClr val="accent4">
                    <a:lumMod val="75000"/>
                  </a:schemeClr>
                </a:solidFill>
                <a:latin typeface="Bell MT" pitchFamily="18" charset="0"/>
              </a:rPr>
              <a:t>Bahasa</a:t>
            </a:r>
            <a:r>
              <a:rPr lang="en-US" sz="2400" dirty="0" smtClean="0">
                <a:solidFill>
                  <a:schemeClr val="accent4">
                    <a:lumMod val="75000"/>
                  </a:schemeClr>
                </a:solidFill>
                <a:latin typeface="Bell MT" pitchFamily="18" charset="0"/>
              </a:rPr>
              <a:t> </a:t>
            </a:r>
            <a:r>
              <a:rPr lang="en-US" sz="2400" dirty="0" err="1" smtClean="0">
                <a:latin typeface="Bell MT" pitchFamily="18" charset="0"/>
              </a:rPr>
              <a:t>yaitu</a:t>
            </a:r>
            <a:r>
              <a:rPr lang="en-US" sz="2400" dirty="0" smtClean="0">
                <a:latin typeface="Bell MT" pitchFamily="18" charset="0"/>
              </a:rPr>
              <a:t> : </a:t>
            </a:r>
            <a:r>
              <a:rPr lang="en-US" sz="2400" dirty="0" err="1" smtClean="0">
                <a:latin typeface="Bell MT" pitchFamily="18" charset="0"/>
              </a:rPr>
              <a:t>Memiliki</a:t>
            </a:r>
            <a:r>
              <a:rPr lang="en-US" sz="2400" dirty="0" smtClean="0">
                <a:latin typeface="Bell MT" pitchFamily="18" charset="0"/>
              </a:rPr>
              <a:t> </a:t>
            </a:r>
            <a:r>
              <a:rPr lang="en-US" sz="2400" dirty="0" err="1" smtClean="0">
                <a:latin typeface="Bell MT" pitchFamily="18" charset="0"/>
              </a:rPr>
              <a:t>teknik</a:t>
            </a:r>
            <a:r>
              <a:rPr lang="en-US" sz="2400" dirty="0" smtClean="0">
                <a:latin typeface="Bell MT" pitchFamily="18" charset="0"/>
              </a:rPr>
              <a:t> </a:t>
            </a:r>
            <a:r>
              <a:rPr lang="en-US" sz="2400" dirty="0" err="1" smtClean="0">
                <a:latin typeface="Bell MT" pitchFamily="18" charset="0"/>
              </a:rPr>
              <a:t>dan</a:t>
            </a:r>
            <a:r>
              <a:rPr lang="en-US" sz="2400" dirty="0" smtClean="0">
                <a:latin typeface="Bell MT" pitchFamily="18" charset="0"/>
              </a:rPr>
              <a:t> </a:t>
            </a:r>
            <a:r>
              <a:rPr lang="en-US" sz="2400" dirty="0" err="1" smtClean="0">
                <a:latin typeface="Bell MT" pitchFamily="18" charset="0"/>
              </a:rPr>
              <a:t>latar</a:t>
            </a:r>
            <a:r>
              <a:rPr lang="en-US" sz="2400" dirty="0" smtClean="0">
                <a:latin typeface="Bell MT" pitchFamily="18" charset="0"/>
              </a:rPr>
              <a:t> </a:t>
            </a:r>
            <a:r>
              <a:rPr lang="en-US" sz="2400" dirty="0" err="1" smtClean="0">
                <a:latin typeface="Bell MT" pitchFamily="18" charset="0"/>
              </a:rPr>
              <a:t>belakang</a:t>
            </a:r>
            <a:r>
              <a:rPr lang="en-US" sz="2400" dirty="0" smtClean="0">
                <a:latin typeface="Bell MT" pitchFamily="18" charset="0"/>
              </a:rPr>
              <a:t> </a:t>
            </a:r>
            <a:r>
              <a:rPr lang="en-US" sz="2400" dirty="0" err="1" smtClean="0">
                <a:latin typeface="Bell MT" pitchFamily="18" charset="0"/>
              </a:rPr>
              <a:t>pemrograman</a:t>
            </a:r>
            <a:r>
              <a:rPr lang="en-US" sz="2400" dirty="0" smtClean="0">
                <a:latin typeface="Bell MT" pitchFamily="18" charset="0"/>
              </a:rPr>
              <a:t> </a:t>
            </a:r>
            <a:r>
              <a:rPr lang="en-US" sz="2400" dirty="0" err="1" smtClean="0">
                <a:latin typeface="Bell MT" pitchFamily="18" charset="0"/>
              </a:rPr>
              <a:t>akan</a:t>
            </a:r>
            <a:r>
              <a:rPr lang="en-US" sz="2400" dirty="0" smtClean="0">
                <a:latin typeface="Bell MT" pitchFamily="18" charset="0"/>
              </a:rPr>
              <a:t> </a:t>
            </a:r>
            <a:r>
              <a:rPr lang="en-US" sz="2400" dirty="0" err="1" smtClean="0">
                <a:latin typeface="Bell MT" pitchFamily="18" charset="0"/>
              </a:rPr>
              <a:t>menjadi</a:t>
            </a:r>
            <a:r>
              <a:rPr lang="en-US" sz="2400" dirty="0" smtClean="0">
                <a:latin typeface="Bell MT" pitchFamily="18" charset="0"/>
              </a:rPr>
              <a:t> </a:t>
            </a:r>
            <a:r>
              <a:rPr lang="en-US" sz="2400" dirty="0" err="1" smtClean="0">
                <a:latin typeface="Bell MT" pitchFamily="18" charset="0"/>
              </a:rPr>
              <a:t>lebih</a:t>
            </a:r>
            <a:r>
              <a:rPr lang="en-US" sz="2400" dirty="0" smtClean="0">
                <a:latin typeface="Bell MT" pitchFamily="18" charset="0"/>
              </a:rPr>
              <a:t> </a:t>
            </a:r>
            <a:r>
              <a:rPr lang="en-US" sz="2400" dirty="0" err="1" smtClean="0">
                <a:latin typeface="Bell MT" pitchFamily="18" charset="0"/>
              </a:rPr>
              <a:t>dan</a:t>
            </a:r>
            <a:r>
              <a:rPr lang="en-US" sz="2400" dirty="0" smtClean="0">
                <a:latin typeface="Bell MT" pitchFamily="18" charset="0"/>
              </a:rPr>
              <a:t> </a:t>
            </a:r>
            <a:r>
              <a:rPr lang="en-US" sz="2400" dirty="0" err="1" smtClean="0">
                <a:latin typeface="Bell MT" pitchFamily="18" charset="0"/>
              </a:rPr>
              <a:t>lebih</a:t>
            </a:r>
            <a:r>
              <a:rPr lang="en-US" sz="2400" dirty="0" smtClean="0">
                <a:latin typeface="Bell MT" pitchFamily="18" charset="0"/>
              </a:rPr>
              <a:t> </a:t>
            </a:r>
            <a:r>
              <a:rPr lang="en-US" sz="2400" dirty="0" err="1" smtClean="0">
                <a:latin typeface="Bell MT" pitchFamily="18" charset="0"/>
              </a:rPr>
              <a:t>umum</a:t>
            </a:r>
            <a:r>
              <a:rPr lang="en-US" sz="2400" dirty="0" smtClean="0">
                <a:latin typeface="Bell MT" pitchFamily="18" charset="0"/>
              </a:rPr>
              <a:t>. </a:t>
            </a:r>
            <a:r>
              <a:rPr lang="en-US" sz="2400" dirty="0" err="1" smtClean="0">
                <a:latin typeface="Bell MT" pitchFamily="18" charset="0"/>
              </a:rPr>
              <a:t>Sebuah</a:t>
            </a:r>
            <a:r>
              <a:rPr lang="en-US" sz="2400" dirty="0" smtClean="0">
                <a:latin typeface="Bell MT" pitchFamily="18" charset="0"/>
              </a:rPr>
              <a:t> </a:t>
            </a:r>
            <a:r>
              <a:rPr lang="en-US" sz="2400" dirty="0" err="1" smtClean="0">
                <a:latin typeface="Bell MT" pitchFamily="18" charset="0"/>
              </a:rPr>
              <a:t>prediksi</a:t>
            </a:r>
            <a:r>
              <a:rPr lang="en-US" sz="2400" dirty="0" smtClean="0">
                <a:latin typeface="Bell MT" pitchFamily="18" charset="0"/>
              </a:rPr>
              <a:t> </a:t>
            </a:r>
            <a:r>
              <a:rPr lang="en-US" sz="2400" dirty="0" err="1" smtClean="0">
                <a:latin typeface="Bell MT" pitchFamily="18" charset="0"/>
              </a:rPr>
              <a:t>terbaru</a:t>
            </a:r>
            <a:r>
              <a:rPr lang="en-US" sz="2400" dirty="0" smtClean="0">
                <a:latin typeface="Bell MT" pitchFamily="18" charset="0"/>
              </a:rPr>
              <a:t> </a:t>
            </a:r>
            <a:r>
              <a:rPr lang="en-US" sz="2400" dirty="0" err="1" smtClean="0">
                <a:latin typeface="Bell MT" pitchFamily="18" charset="0"/>
              </a:rPr>
              <a:t>dari</a:t>
            </a:r>
            <a:r>
              <a:rPr lang="en-US" sz="2400" dirty="0" smtClean="0">
                <a:latin typeface="Bell MT" pitchFamily="18" charset="0"/>
              </a:rPr>
              <a:t> IDC </a:t>
            </a:r>
            <a:r>
              <a:rPr lang="en-US" sz="2400" dirty="0" err="1" smtClean="0">
                <a:latin typeface="Bell MT" pitchFamily="18" charset="0"/>
              </a:rPr>
              <a:t>menyatakan</a:t>
            </a:r>
            <a:r>
              <a:rPr lang="en-US" sz="2400" dirty="0" smtClean="0">
                <a:latin typeface="Bell MT" pitchFamily="18" charset="0"/>
              </a:rPr>
              <a:t> </a:t>
            </a:r>
            <a:r>
              <a:rPr lang="en-US" sz="2400" dirty="0" err="1" smtClean="0">
                <a:latin typeface="Bell MT" pitchFamily="18" charset="0"/>
              </a:rPr>
              <a:t>bahwa</a:t>
            </a:r>
            <a:r>
              <a:rPr lang="en-US" sz="2400" dirty="0" smtClean="0">
                <a:latin typeface="Bell MT" pitchFamily="18" charset="0"/>
              </a:rPr>
              <a:t> 50 </a:t>
            </a:r>
            <a:r>
              <a:rPr lang="en-US" sz="2400" dirty="0" err="1" smtClean="0">
                <a:latin typeface="Bell MT" pitchFamily="18" charset="0"/>
              </a:rPr>
              <a:t>persen</a:t>
            </a:r>
            <a:r>
              <a:rPr lang="en-US" sz="2400" dirty="0" smtClean="0">
                <a:latin typeface="Bell MT" pitchFamily="18" charset="0"/>
              </a:rPr>
              <a:t> </a:t>
            </a:r>
            <a:r>
              <a:rPr lang="en-US" sz="2400" dirty="0" err="1" smtClean="0">
                <a:latin typeface="Bell MT" pitchFamily="18" charset="0"/>
              </a:rPr>
              <a:t>dari</a:t>
            </a:r>
            <a:r>
              <a:rPr lang="en-US" sz="2400" dirty="0" smtClean="0">
                <a:latin typeface="Bell MT" pitchFamily="18" charset="0"/>
              </a:rPr>
              <a:t> </a:t>
            </a:r>
            <a:r>
              <a:rPr lang="en-US" sz="2400" dirty="0" err="1" smtClean="0">
                <a:latin typeface="Bell MT" pitchFamily="18" charset="0"/>
              </a:rPr>
              <a:t>karyawan</a:t>
            </a:r>
            <a:r>
              <a:rPr lang="en-US" sz="2400" dirty="0" smtClean="0">
                <a:latin typeface="Bell MT" pitchFamily="18" charset="0"/>
              </a:rPr>
              <a:t> </a:t>
            </a:r>
            <a:r>
              <a:rPr lang="en-US" sz="2400" dirty="0" err="1" smtClean="0">
                <a:latin typeface="Bell MT" pitchFamily="18" charset="0"/>
              </a:rPr>
              <a:t>pemasaran</a:t>
            </a:r>
            <a:r>
              <a:rPr lang="en-US" sz="2400" dirty="0" smtClean="0">
                <a:latin typeface="Bell MT" pitchFamily="18" charset="0"/>
              </a:rPr>
              <a:t> </a:t>
            </a:r>
            <a:r>
              <a:rPr lang="en-US" sz="2400" dirty="0" err="1" smtClean="0">
                <a:latin typeface="Bell MT" pitchFamily="18" charset="0"/>
              </a:rPr>
              <a:t>baru</a:t>
            </a:r>
            <a:r>
              <a:rPr lang="en-US" sz="2400" dirty="0" smtClean="0">
                <a:latin typeface="Bell MT" pitchFamily="18" charset="0"/>
              </a:rPr>
              <a:t> </a:t>
            </a:r>
            <a:r>
              <a:rPr lang="en-US" sz="2400" dirty="0" err="1" smtClean="0">
                <a:latin typeface="Bell MT" pitchFamily="18" charset="0"/>
              </a:rPr>
              <a:t>pada</a:t>
            </a:r>
            <a:r>
              <a:rPr lang="en-US" sz="2400" dirty="0" smtClean="0">
                <a:latin typeface="Bell MT" pitchFamily="18" charset="0"/>
              </a:rPr>
              <a:t> </a:t>
            </a:r>
            <a:r>
              <a:rPr lang="en-US" sz="2400" dirty="0" err="1" smtClean="0">
                <a:latin typeface="Bell MT" pitchFamily="18" charset="0"/>
              </a:rPr>
              <a:t>tahun</a:t>
            </a:r>
            <a:r>
              <a:rPr lang="en-US" sz="2400" dirty="0" smtClean="0">
                <a:latin typeface="Bell MT" pitchFamily="18" charset="0"/>
              </a:rPr>
              <a:t> 2013 </a:t>
            </a:r>
            <a:r>
              <a:rPr lang="en-US" sz="2400" dirty="0" err="1" smtClean="0">
                <a:latin typeface="Bell MT" pitchFamily="18" charset="0"/>
              </a:rPr>
              <a:t>akan</a:t>
            </a:r>
            <a:r>
              <a:rPr lang="en-US" sz="2400" dirty="0" smtClean="0">
                <a:latin typeface="Bell MT" pitchFamily="18" charset="0"/>
              </a:rPr>
              <a:t> </a:t>
            </a:r>
            <a:r>
              <a:rPr lang="en-US" sz="2400" dirty="0" err="1" smtClean="0">
                <a:latin typeface="Bell MT" pitchFamily="18" charset="0"/>
              </a:rPr>
              <a:t>memiliki</a:t>
            </a:r>
            <a:r>
              <a:rPr lang="en-US" sz="2400" dirty="0" smtClean="0">
                <a:latin typeface="Bell MT" pitchFamily="18" charset="0"/>
              </a:rPr>
              <a:t> </a:t>
            </a:r>
            <a:r>
              <a:rPr lang="en-US" sz="2400" dirty="0" err="1" smtClean="0">
                <a:latin typeface="Bell MT" pitchFamily="18" charset="0"/>
              </a:rPr>
              <a:t>latar</a:t>
            </a:r>
            <a:r>
              <a:rPr lang="en-US" sz="2400" dirty="0" smtClean="0">
                <a:latin typeface="Bell MT" pitchFamily="18" charset="0"/>
              </a:rPr>
              <a:t> </a:t>
            </a:r>
            <a:r>
              <a:rPr lang="en-US" sz="2400" dirty="0" err="1" smtClean="0">
                <a:latin typeface="Bell MT" pitchFamily="18" charset="0"/>
              </a:rPr>
              <a:t>belakang</a:t>
            </a:r>
            <a:r>
              <a:rPr lang="en-US" sz="2400" dirty="0" smtClean="0">
                <a:latin typeface="Bell MT" pitchFamily="18" charset="0"/>
              </a:rPr>
              <a:t> </a:t>
            </a:r>
            <a:r>
              <a:rPr lang="en-US" sz="2400" dirty="0" err="1" smtClean="0">
                <a:latin typeface="Bell MT" pitchFamily="18" charset="0"/>
              </a:rPr>
              <a:t>teknis</a:t>
            </a:r>
            <a:endParaRPr lang="en-US" sz="2400" dirty="0" smtClean="0">
              <a:latin typeface="Bell MT" pitchFamily="18" charset="0"/>
            </a:endParaRPr>
          </a:p>
          <a:p>
            <a:pPr>
              <a:buNone/>
            </a:pPr>
            <a:endParaRPr lang="en-US" sz="2400" dirty="0" smtClean="0">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981075"/>
            <a:ext cx="8229600" cy="5145088"/>
          </a:xfrm>
        </p:spPr>
        <p:txBody>
          <a:bodyPr>
            <a:normAutofit lnSpcReduction="10000"/>
          </a:bodyPr>
          <a:lstStyle/>
          <a:p>
            <a:endParaRPr lang="en-US" sz="2400" dirty="0" smtClean="0">
              <a:solidFill>
                <a:schemeClr val="accent4">
                  <a:lumMod val="75000"/>
                </a:schemeClr>
              </a:solidFill>
            </a:endParaRPr>
          </a:p>
          <a:p>
            <a:r>
              <a:rPr lang="en-US" sz="2800" dirty="0" err="1" smtClean="0">
                <a:solidFill>
                  <a:schemeClr val="accent4">
                    <a:lumMod val="75000"/>
                  </a:schemeClr>
                </a:solidFill>
              </a:rPr>
              <a:t>Pembelian</a:t>
            </a:r>
            <a:r>
              <a:rPr lang="en-US" sz="2800" dirty="0" smtClean="0">
                <a:solidFill>
                  <a:schemeClr val="accent4">
                    <a:lumMod val="75000"/>
                  </a:schemeClr>
                </a:solidFill>
              </a:rPr>
              <a:t> media digital </a:t>
            </a:r>
            <a:r>
              <a:rPr lang="en-US" sz="2800" dirty="0" smtClean="0"/>
              <a:t>: </a:t>
            </a:r>
            <a:r>
              <a:rPr lang="en-US" sz="2800" dirty="0" err="1" smtClean="0"/>
              <a:t>Sesungguhnya</a:t>
            </a:r>
            <a:r>
              <a:rPr lang="en-US" sz="2800" dirty="0" smtClean="0"/>
              <a:t> </a:t>
            </a:r>
            <a:r>
              <a:rPr lang="en-US" sz="2800" dirty="0" err="1" smtClean="0"/>
              <a:t>setiap</a:t>
            </a:r>
            <a:r>
              <a:rPr lang="en-US" sz="2800" dirty="0" smtClean="0"/>
              <a:t> </a:t>
            </a:r>
            <a:r>
              <a:rPr lang="en-US" sz="2800" dirty="0" err="1" smtClean="0"/>
              <a:t>pemasar</a:t>
            </a:r>
            <a:r>
              <a:rPr lang="en-US" sz="2800" dirty="0" smtClean="0"/>
              <a:t>  </a:t>
            </a:r>
            <a:r>
              <a:rPr lang="en-US" sz="2800" dirty="0" err="1" smtClean="0"/>
              <a:t>harus</a:t>
            </a:r>
            <a:r>
              <a:rPr lang="en-US" sz="2800" dirty="0" smtClean="0"/>
              <a:t> </a:t>
            </a:r>
            <a:r>
              <a:rPr lang="en-US" sz="2800" dirty="0" err="1" smtClean="0"/>
              <a:t>memiliki</a:t>
            </a:r>
            <a:r>
              <a:rPr lang="en-US" sz="2800" dirty="0" smtClean="0"/>
              <a:t> </a:t>
            </a:r>
            <a:r>
              <a:rPr lang="en-US" sz="2800" dirty="0" err="1" smtClean="0"/>
              <a:t>pasukan</a:t>
            </a:r>
            <a:r>
              <a:rPr lang="en-US" sz="2800" dirty="0" smtClean="0"/>
              <a:t>,  </a:t>
            </a:r>
            <a:r>
              <a:rPr lang="en-US" sz="2800" dirty="0" err="1" smtClean="0"/>
              <a:t>mereka</a:t>
            </a:r>
            <a:r>
              <a:rPr lang="en-US" sz="2800" dirty="0" smtClean="0"/>
              <a:t> </a:t>
            </a:r>
            <a:r>
              <a:rPr lang="en-US" sz="2800" dirty="0" err="1" smtClean="0"/>
              <a:t>berfokus</a:t>
            </a:r>
            <a:r>
              <a:rPr lang="en-US" sz="2800" dirty="0" smtClean="0"/>
              <a:t> </a:t>
            </a:r>
            <a:r>
              <a:rPr lang="en-US" sz="2800" dirty="0" err="1" smtClean="0"/>
              <a:t>pada</a:t>
            </a:r>
            <a:r>
              <a:rPr lang="en-US" sz="2800" dirty="0" smtClean="0"/>
              <a:t> media </a:t>
            </a:r>
            <a:r>
              <a:rPr lang="en-US" sz="2800" dirty="0" err="1" smtClean="0"/>
              <a:t>membeli</a:t>
            </a:r>
            <a:r>
              <a:rPr lang="en-US" sz="2800" dirty="0" smtClean="0"/>
              <a:t>, </a:t>
            </a:r>
            <a:r>
              <a:rPr lang="en-US" sz="2800" dirty="0" err="1" smtClean="0"/>
              <a:t>baik</a:t>
            </a:r>
            <a:r>
              <a:rPr lang="en-US" sz="2800" dirty="0" smtClean="0"/>
              <a:t> </a:t>
            </a:r>
            <a:r>
              <a:rPr lang="en-US" sz="2800" dirty="0" err="1" smtClean="0"/>
              <a:t>secara</a:t>
            </a:r>
            <a:r>
              <a:rPr lang="en-US" sz="2800" dirty="0" smtClean="0"/>
              <a:t> internal </a:t>
            </a:r>
            <a:r>
              <a:rPr lang="en-US" sz="2800" dirty="0" err="1" smtClean="0"/>
              <a:t>maupun</a:t>
            </a:r>
            <a:r>
              <a:rPr lang="en-US" sz="2800" dirty="0" smtClean="0"/>
              <a:t> </a:t>
            </a:r>
            <a:r>
              <a:rPr lang="en-US" sz="2800" dirty="0" err="1" smtClean="0"/>
              <a:t>eksternal</a:t>
            </a:r>
            <a:r>
              <a:rPr lang="en-US" sz="2800" dirty="0" smtClean="0"/>
              <a:t> </a:t>
            </a:r>
            <a:r>
              <a:rPr lang="en-US" sz="2800" dirty="0" err="1" smtClean="0"/>
              <a:t>melalui</a:t>
            </a:r>
            <a:r>
              <a:rPr lang="en-US" sz="2800" dirty="0" smtClean="0"/>
              <a:t> </a:t>
            </a:r>
            <a:r>
              <a:rPr lang="en-US" sz="2800" dirty="0" err="1" smtClean="0"/>
              <a:t>perusahaan</a:t>
            </a:r>
            <a:r>
              <a:rPr lang="en-US" sz="2800" dirty="0" smtClean="0"/>
              <a:t> media. </a:t>
            </a:r>
            <a:r>
              <a:rPr lang="en-US" sz="2800" dirty="0" err="1" smtClean="0"/>
              <a:t>Pengetahuan</a:t>
            </a:r>
            <a:r>
              <a:rPr lang="en-US" sz="2800" dirty="0" smtClean="0"/>
              <a:t> </a:t>
            </a:r>
            <a:r>
              <a:rPr lang="en-US" sz="2800" dirty="0" err="1" smtClean="0"/>
              <a:t>tentang</a:t>
            </a:r>
            <a:r>
              <a:rPr lang="en-US" sz="2800" dirty="0" smtClean="0"/>
              <a:t> </a:t>
            </a:r>
            <a:r>
              <a:rPr lang="en-US" sz="2800" dirty="0" err="1" smtClean="0"/>
              <a:t>lanskap</a:t>
            </a:r>
            <a:r>
              <a:rPr lang="en-US" sz="2800" dirty="0" smtClean="0"/>
              <a:t> </a:t>
            </a:r>
            <a:r>
              <a:rPr lang="en-US" sz="2800" dirty="0" err="1" smtClean="0"/>
              <a:t>iklan</a:t>
            </a:r>
            <a:r>
              <a:rPr lang="en-US" sz="2800" dirty="0" smtClean="0"/>
              <a:t> digital </a:t>
            </a:r>
            <a:r>
              <a:rPr lang="en-US" sz="2800" dirty="0" err="1" smtClean="0"/>
              <a:t>dan</a:t>
            </a:r>
            <a:r>
              <a:rPr lang="en-US" sz="2800" dirty="0" smtClean="0"/>
              <a:t> </a:t>
            </a:r>
            <a:r>
              <a:rPr lang="en-US" sz="2800" dirty="0" err="1" smtClean="0"/>
              <a:t>apa</a:t>
            </a:r>
            <a:r>
              <a:rPr lang="en-US" sz="2800" dirty="0" smtClean="0"/>
              <a:t> yang </a:t>
            </a:r>
            <a:r>
              <a:rPr lang="en-US" sz="2800" dirty="0" err="1" smtClean="0"/>
              <a:t>mungkin</a:t>
            </a:r>
            <a:r>
              <a:rPr lang="en-US" sz="2800" dirty="0" smtClean="0"/>
              <a:t> </a:t>
            </a:r>
            <a:r>
              <a:rPr lang="en-US" sz="2800" dirty="0" err="1" smtClean="0"/>
              <a:t>dari</a:t>
            </a:r>
            <a:r>
              <a:rPr lang="en-US" sz="2800" dirty="0" smtClean="0"/>
              <a:t> </a:t>
            </a:r>
            <a:r>
              <a:rPr lang="en-US" sz="2800" dirty="0" err="1" smtClean="0"/>
              <a:t>perspektif</a:t>
            </a:r>
            <a:r>
              <a:rPr lang="en-US" sz="2800" dirty="0" smtClean="0"/>
              <a:t> </a:t>
            </a:r>
            <a:r>
              <a:rPr lang="en-US" sz="2800" dirty="0" err="1" smtClean="0"/>
              <a:t>penayangan</a:t>
            </a:r>
            <a:r>
              <a:rPr lang="en-US" sz="2800" dirty="0" smtClean="0"/>
              <a:t> </a:t>
            </a:r>
            <a:r>
              <a:rPr lang="en-US" sz="2800" dirty="0" err="1" smtClean="0"/>
              <a:t>iklan</a:t>
            </a:r>
            <a:r>
              <a:rPr lang="en-US" sz="2800" dirty="0" smtClean="0"/>
              <a:t> yang </a:t>
            </a:r>
            <a:r>
              <a:rPr lang="en-US" sz="2800" dirty="0" err="1" smtClean="0"/>
              <a:t>membantu</a:t>
            </a:r>
            <a:endParaRPr lang="en-US" sz="2800" dirty="0" smtClean="0"/>
          </a:p>
          <a:p>
            <a:r>
              <a:rPr lang="en-US" sz="2800" dirty="0" smtClean="0">
                <a:solidFill>
                  <a:schemeClr val="accent4">
                    <a:lumMod val="75000"/>
                  </a:schemeClr>
                </a:solidFill>
              </a:rPr>
              <a:t>Analytics:</a:t>
            </a:r>
            <a:r>
              <a:rPr lang="en-US" sz="2800" dirty="0" smtClean="0"/>
              <a:t> Data </a:t>
            </a:r>
            <a:r>
              <a:rPr lang="en-US" sz="2800" dirty="0" err="1" smtClean="0"/>
              <a:t>dari</a:t>
            </a:r>
            <a:r>
              <a:rPr lang="en-US" sz="2800" dirty="0" smtClean="0"/>
              <a:t> </a:t>
            </a:r>
            <a:r>
              <a:rPr lang="en-US" sz="2800" dirty="0" err="1" smtClean="0"/>
              <a:t>laporan</a:t>
            </a:r>
            <a:r>
              <a:rPr lang="en-US" sz="2800" dirty="0" smtClean="0"/>
              <a:t> </a:t>
            </a:r>
            <a:r>
              <a:rPr lang="en-US" sz="2800" dirty="0" err="1" smtClean="0"/>
              <a:t>pasar</a:t>
            </a:r>
            <a:r>
              <a:rPr lang="en-US" sz="2800" dirty="0" smtClean="0"/>
              <a:t> </a:t>
            </a:r>
            <a:r>
              <a:rPr lang="en-US" sz="2800" dirty="0" err="1" smtClean="0"/>
              <a:t>dan</a:t>
            </a:r>
            <a:r>
              <a:rPr lang="en-US" sz="2800" dirty="0" smtClean="0"/>
              <a:t> </a:t>
            </a:r>
            <a:r>
              <a:rPr lang="en-US" sz="2800" dirty="0" err="1" smtClean="0"/>
              <a:t>titik</a:t>
            </a:r>
            <a:r>
              <a:rPr lang="en-US" sz="2800" dirty="0" smtClean="0"/>
              <a:t> </a:t>
            </a:r>
            <a:r>
              <a:rPr lang="en-US" sz="2800" dirty="0" err="1" smtClean="0"/>
              <a:t>penjualan</a:t>
            </a:r>
            <a:r>
              <a:rPr lang="en-US" sz="2800" dirty="0" smtClean="0"/>
              <a:t> </a:t>
            </a:r>
            <a:r>
              <a:rPr lang="en-US" sz="2800" dirty="0" err="1" smtClean="0"/>
              <a:t>hanya</a:t>
            </a:r>
            <a:r>
              <a:rPr lang="en-US" sz="2800" dirty="0" smtClean="0"/>
              <a:t> </a:t>
            </a:r>
            <a:r>
              <a:rPr lang="en-US" sz="2800" dirty="0" err="1" smtClean="0"/>
              <a:t>awal</a:t>
            </a:r>
            <a:r>
              <a:rPr lang="en-US" sz="2800" dirty="0" smtClean="0"/>
              <a:t>. </a:t>
            </a:r>
            <a:r>
              <a:rPr lang="en-US" sz="2800" dirty="0" err="1" smtClean="0"/>
              <a:t>Setiap</a:t>
            </a:r>
            <a:r>
              <a:rPr lang="en-US" sz="2800" dirty="0" smtClean="0"/>
              <a:t> </a:t>
            </a:r>
            <a:r>
              <a:rPr lang="en-US" sz="2800" dirty="0" err="1" smtClean="0"/>
              <a:t>orang</a:t>
            </a:r>
            <a:r>
              <a:rPr lang="en-US" sz="2800" dirty="0" smtClean="0"/>
              <a:t> </a:t>
            </a:r>
            <a:r>
              <a:rPr lang="en-US" sz="2800" dirty="0" err="1" smtClean="0"/>
              <a:t>memiliki</a:t>
            </a:r>
            <a:r>
              <a:rPr lang="en-US" sz="2800" dirty="0" smtClean="0"/>
              <a:t> data. </a:t>
            </a:r>
            <a:r>
              <a:rPr lang="en-US" sz="2800" dirty="0" err="1" smtClean="0"/>
              <a:t>Ini</a:t>
            </a:r>
            <a:r>
              <a:rPr lang="en-US" sz="2800" dirty="0" smtClean="0"/>
              <a:t> </a:t>
            </a:r>
            <a:r>
              <a:rPr lang="en-US" sz="2800" dirty="0" err="1" smtClean="0"/>
              <a:t>mengambil</a:t>
            </a:r>
            <a:r>
              <a:rPr lang="en-US" sz="2800" dirty="0" smtClean="0"/>
              <a:t> </a:t>
            </a:r>
            <a:r>
              <a:rPr lang="en-US" sz="2800" dirty="0" err="1" smtClean="0"/>
              <a:t>tindakan</a:t>
            </a:r>
            <a:r>
              <a:rPr lang="en-US" sz="2800" dirty="0" smtClean="0"/>
              <a:t> </a:t>
            </a:r>
            <a:r>
              <a:rPr lang="en-US" sz="2800" dirty="0" err="1" smtClean="0"/>
              <a:t>pada</a:t>
            </a:r>
            <a:r>
              <a:rPr lang="en-US" sz="2800" dirty="0" smtClean="0"/>
              <a:t> data yang </a:t>
            </a:r>
            <a:r>
              <a:rPr lang="en-US" sz="2800" dirty="0" err="1" smtClean="0"/>
              <a:t>akan</a:t>
            </a:r>
            <a:r>
              <a:rPr lang="en-US" sz="2800" dirty="0" smtClean="0"/>
              <a:t> </a:t>
            </a:r>
            <a:r>
              <a:rPr lang="en-US" sz="2800" dirty="0" err="1" smtClean="0"/>
              <a:t>membedakan</a:t>
            </a:r>
            <a:r>
              <a:rPr lang="en-US" sz="2800" dirty="0" smtClean="0"/>
              <a:t> </a:t>
            </a:r>
            <a:r>
              <a:rPr lang="en-US" sz="2800" dirty="0" err="1" smtClean="0"/>
              <a:t>antara</a:t>
            </a:r>
            <a:r>
              <a:rPr lang="en-US" sz="2800" dirty="0" smtClean="0"/>
              <a:t> </a:t>
            </a:r>
            <a:r>
              <a:rPr lang="en-US" sz="2800" dirty="0" err="1" smtClean="0"/>
              <a:t>pemimpin</a:t>
            </a:r>
            <a:r>
              <a:rPr lang="en-US" sz="2800" dirty="0" smtClean="0"/>
              <a:t> </a:t>
            </a:r>
            <a:r>
              <a:rPr lang="en-US" sz="2800" dirty="0" err="1" smtClean="0"/>
              <a:t>dan</a:t>
            </a:r>
            <a:r>
              <a:rPr lang="en-US" sz="2800" dirty="0" smtClean="0"/>
              <a:t> </a:t>
            </a:r>
            <a:r>
              <a:rPr lang="en-US" sz="2800" dirty="0" err="1" smtClean="0"/>
              <a:t>mereka</a:t>
            </a:r>
            <a:r>
              <a:rPr lang="en-US" sz="2800" dirty="0" smtClean="0"/>
              <a:t> yang </a:t>
            </a:r>
            <a:r>
              <a:rPr lang="en-US" sz="2800" dirty="0" err="1" smtClean="0"/>
              <a:t>berjuang</a:t>
            </a:r>
            <a:r>
              <a:rPr lang="en-US" sz="2800" dirty="0" smtClean="0"/>
              <a:t> </a:t>
            </a:r>
            <a:r>
              <a:rPr lang="en-US" sz="2800" dirty="0" err="1" smtClean="0"/>
              <a:t>untuk</a:t>
            </a:r>
            <a:r>
              <a:rPr lang="en-US" sz="2800" dirty="0" smtClean="0"/>
              <a:t> </a:t>
            </a:r>
            <a:r>
              <a:rPr lang="en-US" sz="2800" dirty="0" err="1" smtClean="0"/>
              <a:t>tetap</a:t>
            </a:r>
            <a:r>
              <a:rPr lang="en-US" sz="2800" dirty="0" smtClean="0"/>
              <a:t> </a:t>
            </a:r>
            <a:r>
              <a:rPr lang="en-US" sz="2800" dirty="0" err="1" smtClean="0"/>
              <a:t>hidup</a:t>
            </a:r>
            <a:endParaRPr lang="en-US" sz="2800"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713387"/>
          </a:xfrm>
        </p:spPr>
        <p:txBody>
          <a:bodyPr>
            <a:normAutofit/>
          </a:bodyPr>
          <a:lstStyle/>
          <a:p>
            <a:r>
              <a:rPr lang="en-US" sz="2800" dirty="0" smtClean="0">
                <a:solidFill>
                  <a:schemeClr val="accent4">
                    <a:lumMod val="75000"/>
                  </a:schemeClr>
                </a:solidFill>
              </a:rPr>
              <a:t>SEO: </a:t>
            </a:r>
            <a:r>
              <a:rPr lang="en-US" sz="2800" dirty="0" smtClean="0"/>
              <a:t>Search isn’t dead , </a:t>
            </a:r>
            <a:r>
              <a:rPr lang="en-US" sz="2800" dirty="0" err="1" smtClean="0"/>
              <a:t>Pemasar</a:t>
            </a:r>
            <a:r>
              <a:rPr lang="en-US" sz="2800" dirty="0" smtClean="0"/>
              <a:t> modern </a:t>
            </a:r>
            <a:r>
              <a:rPr lang="en-US" sz="2800" dirty="0" err="1" smtClean="0"/>
              <a:t>harus</a:t>
            </a:r>
            <a:r>
              <a:rPr lang="en-US" sz="2800" dirty="0" smtClean="0"/>
              <a:t> </a:t>
            </a:r>
            <a:r>
              <a:rPr lang="en-US" sz="2800" dirty="0" err="1" smtClean="0"/>
              <a:t>terampil</a:t>
            </a:r>
            <a:r>
              <a:rPr lang="en-US" sz="2800" dirty="0" smtClean="0"/>
              <a:t> </a:t>
            </a:r>
            <a:r>
              <a:rPr lang="en-US" sz="2800" dirty="0" err="1" smtClean="0"/>
              <a:t>dalam</a:t>
            </a:r>
            <a:r>
              <a:rPr lang="en-US" sz="2800" dirty="0" smtClean="0"/>
              <a:t> </a:t>
            </a:r>
            <a:r>
              <a:rPr lang="en-US" sz="2800" dirty="0" err="1" smtClean="0"/>
              <a:t>menciptakan</a:t>
            </a:r>
            <a:r>
              <a:rPr lang="en-US" sz="2800" dirty="0" smtClean="0"/>
              <a:t> </a:t>
            </a:r>
            <a:r>
              <a:rPr lang="en-US" sz="2800" dirty="0" err="1" smtClean="0"/>
              <a:t>konten</a:t>
            </a:r>
            <a:r>
              <a:rPr lang="en-US" sz="2800" dirty="0" smtClean="0"/>
              <a:t> yang </a:t>
            </a:r>
            <a:r>
              <a:rPr lang="en-US" sz="2800" dirty="0" err="1" smtClean="0"/>
              <a:t>akan</a:t>
            </a:r>
            <a:r>
              <a:rPr lang="en-US" sz="2800" dirty="0" smtClean="0"/>
              <a:t> </a:t>
            </a:r>
            <a:r>
              <a:rPr lang="en-US" sz="2800" dirty="0" err="1" smtClean="0"/>
              <a:t>mendorong</a:t>
            </a:r>
            <a:r>
              <a:rPr lang="en-US" sz="2800" dirty="0" smtClean="0"/>
              <a:t> </a:t>
            </a:r>
            <a:r>
              <a:rPr lang="en-US" sz="2800" dirty="0" err="1" smtClean="0"/>
              <a:t>merek</a:t>
            </a:r>
            <a:r>
              <a:rPr lang="en-US" sz="2800" dirty="0" smtClean="0"/>
              <a:t> </a:t>
            </a:r>
            <a:r>
              <a:rPr lang="en-US" sz="2800" dirty="0" err="1" smtClean="0"/>
              <a:t>ke</a:t>
            </a:r>
            <a:r>
              <a:rPr lang="en-US" sz="2800" dirty="0" smtClean="0"/>
              <a:t> </a:t>
            </a:r>
            <a:r>
              <a:rPr lang="en-US" sz="2800" dirty="0" err="1" smtClean="0"/>
              <a:t>puncak</a:t>
            </a:r>
            <a:r>
              <a:rPr lang="en-US" sz="2800" dirty="0" smtClean="0"/>
              <a:t> </a:t>
            </a:r>
            <a:r>
              <a:rPr lang="en-US" sz="2800" dirty="0" err="1" smtClean="0"/>
              <a:t>proses</a:t>
            </a:r>
            <a:r>
              <a:rPr lang="en-US" sz="2800" dirty="0" smtClean="0"/>
              <a:t> </a:t>
            </a:r>
            <a:r>
              <a:rPr lang="en-US" sz="2800" dirty="0" err="1" smtClean="0"/>
              <a:t>penemuan</a:t>
            </a:r>
            <a:r>
              <a:rPr lang="en-US" sz="2800" dirty="0" smtClean="0"/>
              <a:t> </a:t>
            </a:r>
            <a:r>
              <a:rPr lang="en-US" sz="2800" dirty="0" err="1" smtClean="0"/>
              <a:t>konsumen</a:t>
            </a:r>
            <a:r>
              <a:rPr lang="en-US" sz="2800" dirty="0" smtClean="0"/>
              <a:t>.</a:t>
            </a:r>
          </a:p>
          <a:p>
            <a:r>
              <a:rPr lang="en-US" sz="2800" dirty="0" smtClean="0">
                <a:solidFill>
                  <a:schemeClr val="accent4">
                    <a:lumMod val="75000"/>
                  </a:schemeClr>
                </a:solidFill>
              </a:rPr>
              <a:t>Sensor </a:t>
            </a:r>
            <a:r>
              <a:rPr lang="en-US" sz="2800" dirty="0" err="1" smtClean="0">
                <a:solidFill>
                  <a:schemeClr val="accent4">
                    <a:lumMod val="75000"/>
                  </a:schemeClr>
                </a:solidFill>
              </a:rPr>
              <a:t>dan</a:t>
            </a:r>
            <a:r>
              <a:rPr lang="en-US" sz="2800" dirty="0" smtClean="0">
                <a:solidFill>
                  <a:schemeClr val="accent4">
                    <a:lumMod val="75000"/>
                  </a:schemeClr>
                </a:solidFill>
              </a:rPr>
              <a:t> Devices </a:t>
            </a:r>
            <a:r>
              <a:rPr lang="en-US" sz="2800" dirty="0" err="1" smtClean="0">
                <a:solidFill>
                  <a:schemeClr val="accent4">
                    <a:lumMod val="75000"/>
                  </a:schemeClr>
                </a:solidFill>
              </a:rPr>
              <a:t>Masa</a:t>
            </a:r>
            <a:r>
              <a:rPr lang="en-US" sz="2800" dirty="0" smtClean="0">
                <a:solidFill>
                  <a:schemeClr val="accent4">
                    <a:lumMod val="75000"/>
                  </a:schemeClr>
                </a:solidFill>
              </a:rPr>
              <a:t> </a:t>
            </a:r>
            <a:r>
              <a:rPr lang="en-US" sz="2800" dirty="0" err="1" smtClean="0">
                <a:solidFill>
                  <a:schemeClr val="accent4">
                    <a:lumMod val="75000"/>
                  </a:schemeClr>
                </a:solidFill>
              </a:rPr>
              <a:t>Depan</a:t>
            </a:r>
            <a:r>
              <a:rPr lang="en-US" sz="2800" dirty="0" smtClean="0">
                <a:solidFill>
                  <a:schemeClr val="accent4">
                    <a:lumMod val="75000"/>
                  </a:schemeClr>
                </a:solidFill>
              </a:rPr>
              <a:t>: </a:t>
            </a:r>
            <a:r>
              <a:rPr lang="en-US" sz="2800" dirty="0" err="1" smtClean="0"/>
              <a:t>Beberapa</a:t>
            </a:r>
            <a:r>
              <a:rPr lang="en-US" sz="2800" dirty="0" smtClean="0"/>
              <a:t> yang paling </a:t>
            </a:r>
            <a:r>
              <a:rPr lang="en-US" sz="2800" dirty="0" err="1" smtClean="0"/>
              <a:t>menyenangkan</a:t>
            </a:r>
            <a:r>
              <a:rPr lang="en-US" sz="2800" dirty="0" smtClean="0"/>
              <a:t> </a:t>
            </a:r>
            <a:r>
              <a:rPr lang="en-US" sz="2800" dirty="0" err="1" smtClean="0"/>
              <a:t>aku</a:t>
            </a:r>
            <a:r>
              <a:rPr lang="en-US" sz="2800" dirty="0" smtClean="0"/>
              <a:t> </a:t>
            </a:r>
            <a:r>
              <a:rPr lang="en-US" sz="2800" dirty="0" err="1" smtClean="0"/>
              <a:t>telah</a:t>
            </a:r>
            <a:r>
              <a:rPr lang="en-US" sz="2800" dirty="0" smtClean="0"/>
              <a:t> </a:t>
            </a:r>
            <a:r>
              <a:rPr lang="en-US" sz="2800" dirty="0" err="1" smtClean="0"/>
              <a:t>memiliki</a:t>
            </a:r>
            <a:r>
              <a:rPr lang="en-US" sz="2800" dirty="0" smtClean="0"/>
              <a:t> </a:t>
            </a:r>
            <a:r>
              <a:rPr lang="en-US" sz="2800" dirty="0" err="1" smtClean="0"/>
              <a:t>akhir-akhir</a:t>
            </a:r>
            <a:r>
              <a:rPr lang="en-US" sz="2800" dirty="0" smtClean="0"/>
              <a:t> </a:t>
            </a:r>
            <a:r>
              <a:rPr lang="en-US" sz="2800" dirty="0" err="1" smtClean="0"/>
              <a:t>ini</a:t>
            </a:r>
            <a:r>
              <a:rPr lang="en-US" sz="2800" dirty="0" smtClean="0"/>
              <a:t> </a:t>
            </a:r>
            <a:r>
              <a:rPr lang="en-US" sz="2800" dirty="0" err="1" smtClean="0"/>
              <a:t>menggunakan</a:t>
            </a:r>
            <a:r>
              <a:rPr lang="en-US" sz="2800" dirty="0" smtClean="0"/>
              <a:t> </a:t>
            </a:r>
            <a:r>
              <a:rPr lang="en-US" sz="2800" dirty="0" err="1" smtClean="0"/>
              <a:t>perangkat</a:t>
            </a:r>
            <a:r>
              <a:rPr lang="en-US" sz="2800" dirty="0" smtClean="0"/>
              <a:t> Wi-Fi-enabled </a:t>
            </a:r>
            <a:r>
              <a:rPr lang="en-US" sz="2800" dirty="0" err="1" smtClean="0"/>
              <a:t>seperti</a:t>
            </a:r>
            <a:r>
              <a:rPr lang="en-US" sz="2800" dirty="0" smtClean="0"/>
              <a:t> </a:t>
            </a:r>
            <a:r>
              <a:rPr lang="en-US" sz="2800" dirty="0" err="1" smtClean="0"/>
              <a:t>Arduino</a:t>
            </a:r>
            <a:r>
              <a:rPr lang="en-US" sz="2800" dirty="0" smtClean="0"/>
              <a:t> </a:t>
            </a:r>
            <a:r>
              <a:rPr lang="en-US" sz="2800" dirty="0" err="1" smtClean="0"/>
              <a:t>dan</a:t>
            </a:r>
            <a:r>
              <a:rPr lang="en-US" sz="2800" dirty="0" smtClean="0"/>
              <a:t> Raspberry Pi </a:t>
            </a:r>
            <a:r>
              <a:rPr lang="en-US" sz="2800" dirty="0" err="1" smtClean="0"/>
              <a:t>untuk</a:t>
            </a:r>
            <a:r>
              <a:rPr lang="en-US" sz="2800" dirty="0" smtClean="0"/>
              <a:t> </a:t>
            </a:r>
            <a:r>
              <a:rPr lang="en-US" sz="2800" dirty="0" err="1" smtClean="0"/>
              <a:t>membangun</a:t>
            </a:r>
            <a:r>
              <a:rPr lang="en-US" sz="2800" dirty="0" smtClean="0"/>
              <a:t> </a:t>
            </a:r>
            <a:r>
              <a:rPr lang="en-US" sz="2800" dirty="0" err="1" smtClean="0"/>
              <a:t>instalasi</a:t>
            </a:r>
            <a:r>
              <a:rPr lang="en-US" sz="2800" dirty="0" smtClean="0"/>
              <a:t> yang </a:t>
            </a:r>
            <a:r>
              <a:rPr lang="en-US" sz="2800" dirty="0" err="1" smtClean="0"/>
              <a:t>menarik</a:t>
            </a:r>
            <a:r>
              <a:rPr lang="en-US" sz="2800" dirty="0" smtClean="0"/>
              <a:t> </a:t>
            </a:r>
            <a:r>
              <a:rPr lang="en-US" sz="2800" dirty="0" err="1" smtClean="0"/>
              <a:t>dan</a:t>
            </a:r>
            <a:r>
              <a:rPr lang="en-US" sz="2800" dirty="0" smtClean="0"/>
              <a:t> </a:t>
            </a:r>
            <a:r>
              <a:rPr lang="en-US" sz="2800" dirty="0" err="1" smtClean="0"/>
              <a:t>pengalaman</a:t>
            </a:r>
            <a:r>
              <a:rPr lang="en-US" sz="2800" dirty="0" smtClean="0"/>
              <a:t> </a:t>
            </a:r>
            <a:r>
              <a:rPr lang="en-US" sz="2800" dirty="0" err="1" smtClean="0"/>
              <a:t>merek</a:t>
            </a:r>
            <a:r>
              <a:rPr lang="en-US" sz="2800" dirty="0" smtClean="0"/>
              <a:t>.</a:t>
            </a:r>
            <a:endParaRPr lang="en-US" sz="2800"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9144000" cy="857256"/>
          </a:xfrm>
        </p:spPr>
        <p:txBody>
          <a:bodyPr>
            <a:normAutofit/>
          </a:bodyPr>
          <a:lstStyle/>
          <a:p>
            <a:pPr algn="ctr"/>
            <a:r>
              <a:rPr lang="id-ID" sz="2800" dirty="0" smtClean="0">
                <a:solidFill>
                  <a:srgbClr val="0070C0"/>
                </a:solidFill>
                <a:latin typeface="Arial Rounded MT Bold" pitchFamily="34" charset="0"/>
              </a:rPr>
              <a:t>3 Spheres Teknologi Pemasaran</a:t>
            </a:r>
            <a:endParaRPr lang="id-ID" sz="2800" dirty="0">
              <a:solidFill>
                <a:srgbClr val="0070C0"/>
              </a:solidFill>
              <a:latin typeface="Arial Rounded MT Bold" pitchFamily="34" charset="0"/>
            </a:endParaRPr>
          </a:p>
        </p:txBody>
      </p:sp>
      <p:sp>
        <p:nvSpPr>
          <p:cNvPr id="7" name="Content Placeholder 6"/>
          <p:cNvSpPr>
            <a:spLocks noGrp="1"/>
          </p:cNvSpPr>
          <p:nvPr>
            <p:ph idx="1"/>
          </p:nvPr>
        </p:nvSpPr>
        <p:spPr>
          <a:xfrm>
            <a:off x="251520" y="1214422"/>
            <a:ext cx="8892480" cy="5643578"/>
          </a:xfrm>
        </p:spPr>
        <p:txBody>
          <a:bodyPr>
            <a:normAutofit/>
          </a:bodyPr>
          <a:lstStyle/>
          <a:p>
            <a:pPr marL="457200" indent="-457200">
              <a:buAutoNum type="arabicPeriod"/>
            </a:pPr>
            <a:endParaRPr lang="en-US" sz="2400" dirty="0" smtClean="0">
              <a:latin typeface="Bell MT" pitchFamily="18" charset="0"/>
            </a:endParaRPr>
          </a:p>
          <a:p>
            <a:pPr marL="457200" indent="-457200">
              <a:buAutoNum type="arabicPeriod"/>
            </a:pPr>
            <a:r>
              <a:rPr lang="id-ID" sz="2400" b="1" dirty="0" smtClean="0">
                <a:solidFill>
                  <a:srgbClr val="FF0000"/>
                </a:solidFill>
              </a:rPr>
              <a:t>Teknologi Internal</a:t>
            </a:r>
          </a:p>
          <a:p>
            <a:pPr marL="533400" indent="-533400">
              <a:buNone/>
            </a:pPr>
            <a:r>
              <a:rPr lang="id-ID" sz="2400" dirty="0" smtClean="0"/>
              <a:t>	Apa yang kita gunakan untuk mengelola dan menganalisis operasi   pemasaran, seperti analisis, SEO audit, intelijen kompetitif, dan pemantauan media sosial</a:t>
            </a:r>
          </a:p>
          <a:p>
            <a:pPr marL="457200" indent="-457200">
              <a:buNone/>
            </a:pPr>
            <a:r>
              <a:rPr lang="id-ID" sz="2400" b="1" dirty="0" smtClean="0">
                <a:solidFill>
                  <a:srgbClr val="FF0000"/>
                </a:solidFill>
              </a:rPr>
              <a:t>2.	Teknologi Eksternal</a:t>
            </a:r>
          </a:p>
          <a:p>
            <a:pPr marL="533400" indent="-533400">
              <a:buNone/>
            </a:pPr>
            <a:r>
              <a:rPr lang="id-ID" sz="2400" dirty="0" smtClean="0"/>
              <a:t>	Meliputi platform yang kita gunakan untuk menjangkau khalayak  dan menyampaikan konten -. Situs web, iklan, halaman arahan , kampanye email, dan aplikasi dari semua jenis.</a:t>
            </a:r>
          </a:p>
          <a:p>
            <a:pPr marL="457200" indent="-457200">
              <a:buAutoNum type="arabicPeriod" startAt="3"/>
            </a:pPr>
            <a:r>
              <a:rPr lang="id-ID" sz="2400" b="1" dirty="0" smtClean="0">
                <a:solidFill>
                  <a:srgbClr val="FF0000"/>
                </a:solidFill>
              </a:rPr>
              <a:t>Teknologi Produk</a:t>
            </a:r>
          </a:p>
          <a:p>
            <a:pPr marL="533400" indent="-533400">
              <a:buNone/>
            </a:pPr>
            <a:r>
              <a:rPr lang="id-ID" sz="2400" dirty="0" smtClean="0"/>
              <a:t>	Fitur yang dibangun ke dalam produk dan layanan</a:t>
            </a:r>
            <a:endParaRPr lang="id-ID" sz="2400" dirty="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0042"/>
            <a:ext cx="9144000" cy="1404958"/>
          </a:xfrm>
        </p:spPr>
        <p:txBody>
          <a:bodyPr/>
          <a:lstStyle/>
          <a:p>
            <a:pPr algn="ctr"/>
            <a:r>
              <a:rPr lang="id-ID" dirty="0" smtClean="0">
                <a:solidFill>
                  <a:srgbClr val="D85430"/>
                </a:solidFill>
                <a:latin typeface="Arial Rounded MT Bold" pitchFamily="34" charset="0"/>
              </a:rPr>
              <a:t>Technology Decision in Marketing</a:t>
            </a:r>
            <a:endParaRPr lang="id-ID" dirty="0">
              <a:solidFill>
                <a:srgbClr val="D85430"/>
              </a:solidFill>
              <a:latin typeface="Arial Rounded MT Bold" pitchFamily="34" charset="0"/>
            </a:endParaRPr>
          </a:p>
        </p:txBody>
      </p:sp>
      <p:sp>
        <p:nvSpPr>
          <p:cNvPr id="3" name="Content Placeholder 2"/>
          <p:cNvSpPr>
            <a:spLocks noGrp="1"/>
          </p:cNvSpPr>
          <p:nvPr>
            <p:ph idx="1"/>
          </p:nvPr>
        </p:nvSpPr>
        <p:spPr>
          <a:xfrm>
            <a:off x="0" y="1785926"/>
            <a:ext cx="9144000" cy="5072074"/>
          </a:xfrm>
        </p:spPr>
        <p:txBody>
          <a:bodyPr>
            <a:normAutofit/>
          </a:bodyPr>
          <a:lstStyle/>
          <a:p>
            <a:pPr algn="ctr">
              <a:buNone/>
            </a:pPr>
            <a:r>
              <a:rPr lang="id-ID" sz="2800" dirty="0" smtClean="0">
                <a:latin typeface="Bell MT" pitchFamily="18" charset="0"/>
              </a:rPr>
              <a:t>Jumlah keputusan teknologi pemasaran terus meroket dan pemasar memiliki aplikasi lebih banyak dan platfrom untuk membuat keputusan daripada sebelumnya (manajemen tawaran, manajemen kampanye, optimasi konversi, manajemen atribusi, otomatisasi pemasaran, pemantauan media sosial, perilaku penargetan dll)</a:t>
            </a:r>
            <a:endParaRPr lang="id-ID" sz="2800" dirty="0">
              <a:latin typeface="Bell MT" pitchFamily="18" charset="0"/>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7efa4092a77ac89a02dd41aebe9251b198de"/>
  <p:tag name="ISPRING_RESOURCE_PATHS_HASH" val="a13a1cea625e35eb595b22bd03d01ed654e59"/>
  <p:tag name="ARTICULATE_PROJECT_OPEN" val="0"/>
  <p:tag name="ARTICULATE_SLIDE_COUNT" val="21"/>
  <p:tag name="ISPRING_RESOURCE_PATHS_HASH_PRESENTER" val="4a27305c44c953d9cc03d4ecb34b5e4635ac8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Macro</Template>
  <TotalTime>2808</TotalTime>
  <Words>457</Words>
  <Application>Microsoft Office PowerPoint</Application>
  <PresentationFormat>On-screen Show (4:3)</PresentationFormat>
  <Paragraphs>144</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Macro</vt:lpstr>
      <vt:lpstr>Rise of the Marketing Technologist</vt:lpstr>
      <vt:lpstr>Apa itu Marketing Technologist?</vt:lpstr>
      <vt:lpstr>Kegunaan Marketing Technologist</vt:lpstr>
      <vt:lpstr>Keterampilan apa yang harus dimiliki marketing technologist?</vt:lpstr>
      <vt:lpstr>Keterampilan yang harus di miliki marketer modern ?</vt:lpstr>
      <vt:lpstr>PowerPoint Presentation</vt:lpstr>
      <vt:lpstr>PowerPoint Presentation</vt:lpstr>
      <vt:lpstr>3 Spheres Teknologi Pemasaran</vt:lpstr>
      <vt:lpstr>Technology Decision in Marketing</vt:lpstr>
      <vt:lpstr>Technology Decision in Marketing</vt:lpstr>
      <vt:lpstr>Who Makes These Decision?</vt:lpstr>
      <vt:lpstr>Dasar Adanya Keputusan</vt:lpstr>
      <vt:lpstr>Kegiatan Pemasaran</vt:lpstr>
      <vt:lpstr>Pemasaran Harus Memimpin Teknologi Pemasaran</vt:lpstr>
      <vt:lpstr>Pemasaran Harus Memimpin Teknologi Pemasaran</vt:lpstr>
      <vt:lpstr>Peran Marketing CTO</vt:lpstr>
      <vt:lpstr>Tujuan dari CTO</vt:lpstr>
      <vt:lpstr>Marketing Agility and the Future</vt:lpstr>
      <vt:lpstr>Marketing Agility and the Future</vt:lpstr>
      <vt:lpstr>Referensi</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Rise Of The Marketing Technologist</dc:title>
  <dc:creator>toshiba-pc</dc:creator>
  <cp:lastModifiedBy>toshiba-pc</cp:lastModifiedBy>
  <cp:revision>33</cp:revision>
  <cp:lastPrinted>2014-05-19T02:01:52Z</cp:lastPrinted>
  <dcterms:created xsi:type="dcterms:W3CDTF">2014-05-16T10:50:16Z</dcterms:created>
  <dcterms:modified xsi:type="dcterms:W3CDTF">2014-05-19T02:13:26Z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B056ACB9-95D1-4476-A7CE-DF804A743DA4</vt:lpwstr>
  </property>
  <property fmtid="{D5CDD505-2E9C-101B-9397-08002B2CF9AE}" pid="3" name="ArticulatePath">
    <vt:lpwstr>Rise Of The Marketing Technologist</vt:lpwstr>
  </property>
</Properties>
</file>