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Lst>
  <p:sldSz cx="12192000" cy="6858000"/>
  <p:notesSz cx="6858000" cy="9144000"/>
  <p:custDataLst>
    <p:tags r:id="rId2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75" d="100"/>
          <a:sy n="75" d="100"/>
        </p:scale>
        <p:origin x="52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3/17/2014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39631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6C52C72-DE31-F449-A4ED-4C594FD91407}" type="datetimeFigureOut">
              <a:rPr lang="en-US" smtClean="0"/>
              <a:pPr/>
              <a:t>3/17/2014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3373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D62726E-379B-B349-9EED-81ED093FA806}" type="datetimeFigureOut">
              <a:rPr lang="en-US" smtClean="0"/>
              <a:pPr/>
              <a:t>3/17/2014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24934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3/17/2014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25198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3/17/2014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70021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7302355-E14B-8545-A8F8-0FE83CC9D524}" type="datetimeFigureOut">
              <a:rPr lang="en-US" smtClean="0"/>
              <a:pPr/>
              <a:t>3/17/2014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511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02640F58-564D-2B4F-AE67-E407BA4FCF45}" type="datetimeFigureOut">
              <a:rPr lang="en-US" smtClean="0"/>
              <a:pPr/>
              <a:t>3/17/2014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15445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F13A34C8-038E-2045-AF43-DF7DBB8E0E9E}" type="datetimeFigureOut">
              <a:rPr lang="en-US" smtClean="0"/>
              <a:pPr/>
              <a:t>3/17/2014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2172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818C68F-D26B-8F47-958C-23B49CF8A634}" type="datetimeFigureOut">
              <a:rPr lang="en-US" smtClean="0"/>
              <a:pPr/>
              <a:t>3/17/2014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96047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0DF5E60-9974-AC48-9591-99C2BB44B7CF}" type="datetimeFigureOut">
              <a:rPr lang="en-US" smtClean="0"/>
              <a:pPr/>
              <a:t>3/17/2014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0201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8C79C5D-2A6F-F04D-97DA-BEF2467B64E4}" type="datetimeFigureOut">
              <a:rPr lang="en-US" smtClean="0"/>
              <a:pPr/>
              <a:t>3/17/2014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30939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09B482E8-6E0E-1B4F-B1FD-C69DB9E858D9}" type="datetimeFigureOut">
              <a:rPr lang="en-US" smtClean="0"/>
              <a:pPr/>
              <a:t>3/17/2014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21526923"/>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bps.go.id/tab_sub/view.php?tabel=1&amp;daftar=1&amp;id_subyek=06&amp;notab=2" TargetMode="External"/><Relationship Id="rId2" Type="http://schemas.openxmlformats.org/officeDocument/2006/relationships/hyperlink" Target="http://glossary.econguru.com/economic-term/job+vacancy+rate" TargetMode="External"/><Relationship Id="rId1" Type="http://schemas.openxmlformats.org/officeDocument/2006/relationships/slideLayout" Target="../slideLayouts/slideLayout2.xml"/><Relationship Id="rId4" Type="http://schemas.openxmlformats.org/officeDocument/2006/relationships/hyperlink" Target="http://www.datastatistik-indonesia.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Job Vacancy</a:t>
            </a:r>
            <a:endParaRPr lang="en-GB" dirty="0"/>
          </a:p>
        </p:txBody>
      </p:sp>
      <p:sp>
        <p:nvSpPr>
          <p:cNvPr id="5" name="Content Placeholder 4"/>
          <p:cNvSpPr>
            <a:spLocks noGrp="1"/>
          </p:cNvSpPr>
          <p:nvPr>
            <p:ph idx="1"/>
          </p:nvPr>
        </p:nvSpPr>
        <p:spPr/>
        <p:txBody>
          <a:bodyPr/>
          <a:lstStyle/>
          <a:p>
            <a:pPr marL="0" indent="0" algn="ctr">
              <a:buNone/>
            </a:pPr>
            <a:r>
              <a:rPr lang="en-GB" dirty="0" err="1" smtClean="0"/>
              <a:t>Kelompok</a:t>
            </a:r>
            <a:endParaRPr lang="en-GB" dirty="0" smtClean="0"/>
          </a:p>
          <a:p>
            <a:r>
              <a:rPr lang="en-GB" dirty="0" smtClean="0"/>
              <a:t>Donny </a:t>
            </a:r>
            <a:r>
              <a:rPr lang="en-GB" dirty="0" err="1" smtClean="0"/>
              <a:t>Prasetyo</a:t>
            </a:r>
            <a:r>
              <a:rPr lang="en-GB" dirty="0" smtClean="0"/>
              <a:t> (1501187136)</a:t>
            </a:r>
          </a:p>
          <a:p>
            <a:r>
              <a:rPr lang="en-GB" dirty="0" smtClean="0"/>
              <a:t>Monica </a:t>
            </a:r>
            <a:r>
              <a:rPr lang="en-GB" dirty="0" err="1" smtClean="0"/>
              <a:t>Julyend</a:t>
            </a:r>
            <a:r>
              <a:rPr lang="en-GB" dirty="0" smtClean="0"/>
              <a:t> (1501188933)</a:t>
            </a:r>
          </a:p>
          <a:p>
            <a:r>
              <a:rPr lang="en-GB" dirty="0" err="1" smtClean="0"/>
              <a:t>Yosi</a:t>
            </a:r>
            <a:r>
              <a:rPr lang="en-GB" dirty="0" smtClean="0"/>
              <a:t> </a:t>
            </a:r>
            <a:r>
              <a:rPr lang="en-GB" dirty="0" err="1" smtClean="0"/>
              <a:t>Riska</a:t>
            </a:r>
            <a:r>
              <a:rPr lang="en-GB" dirty="0" smtClean="0"/>
              <a:t> </a:t>
            </a:r>
            <a:r>
              <a:rPr lang="en-GB" dirty="0" err="1" smtClean="0"/>
              <a:t>Pratiwi</a:t>
            </a:r>
            <a:r>
              <a:rPr lang="en-GB" dirty="0" smtClean="0"/>
              <a:t> (1501204501)</a:t>
            </a:r>
          </a:p>
          <a:p>
            <a:r>
              <a:rPr lang="en-GB" dirty="0"/>
              <a:t>Amelia </a:t>
            </a:r>
            <a:r>
              <a:rPr lang="en-GB" dirty="0" err="1"/>
              <a:t>Chenthia</a:t>
            </a:r>
            <a:r>
              <a:rPr lang="en-GB" dirty="0"/>
              <a:t> </a:t>
            </a:r>
            <a:r>
              <a:rPr lang="en-GB" dirty="0" err="1"/>
              <a:t>Dewi</a:t>
            </a:r>
            <a:r>
              <a:rPr lang="en-GB" dirty="0"/>
              <a:t> (1501206444</a:t>
            </a:r>
            <a:r>
              <a:rPr lang="en-GB" dirty="0" smtClean="0"/>
              <a:t>)</a:t>
            </a:r>
          </a:p>
          <a:p>
            <a:r>
              <a:rPr lang="en-GB" dirty="0" smtClean="0"/>
              <a:t>Muhammad Diownri (1501209206)</a:t>
            </a:r>
            <a:endParaRPr lang="en-GB" dirty="0"/>
          </a:p>
          <a:p>
            <a:pPr marL="0" indent="0" algn="ctr">
              <a:buNone/>
            </a:pPr>
            <a:r>
              <a:rPr lang="en-GB" dirty="0" smtClean="0"/>
              <a:t>06PEM</a:t>
            </a:r>
            <a:endParaRPr lang="en-GB" dirty="0"/>
          </a:p>
        </p:txBody>
      </p:sp>
    </p:spTree>
    <p:extLst>
      <p:ext uri="{BB962C8B-B14F-4D97-AF65-F5344CB8AC3E}">
        <p14:creationId xmlns:p14="http://schemas.microsoft.com/office/powerpoint/2010/main" val="531623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Tujuan</a:t>
            </a:r>
            <a:endParaRPr lang="en-GB" dirty="0"/>
          </a:p>
        </p:txBody>
      </p:sp>
      <p:sp>
        <p:nvSpPr>
          <p:cNvPr id="3" name="Content Placeholder 2"/>
          <p:cNvSpPr>
            <a:spLocks noGrp="1"/>
          </p:cNvSpPr>
          <p:nvPr>
            <p:ph idx="1"/>
          </p:nvPr>
        </p:nvSpPr>
        <p:spPr/>
        <p:txBody>
          <a:bodyPr/>
          <a:lstStyle/>
          <a:p>
            <a:pPr algn="just"/>
            <a:r>
              <a:rPr lang="id-ID" dirty="0"/>
              <a:t>Tujuan akhir dari kegiatan ini adalah meningkatnya kemampuan pengelolaan ekonomi dan akses pelayanan sosial dasar dalam era transisi yang amat cepat menuju terlaksananya desentralisasi pemerintahan.</a:t>
            </a:r>
            <a:endParaRPr lang="en-GB" dirty="0"/>
          </a:p>
          <a:p>
            <a:pPr algn="just"/>
            <a:r>
              <a:rPr lang="id-ID" dirty="0"/>
              <a:t>Tujuan khusus (objective) adalah meningkatnya analisa data yang telah dikumpulkan oleh BPS terutama Sensus yang tersedia 10 tahun sekali dan data tahunan dari Survey Sosial Ekonomi Nasional (SUSENAS) dalam rangka pelaksanaan fungsi-fungsi pemerintah yang amat mendasar di era desentralisasi</a:t>
            </a:r>
            <a:r>
              <a:rPr lang="id-ID" dirty="0" smtClean="0"/>
              <a:t>.</a:t>
            </a:r>
            <a:endParaRPr lang="en-GB" dirty="0"/>
          </a:p>
        </p:txBody>
      </p:sp>
      <p:sp>
        <p:nvSpPr>
          <p:cNvPr id="4" name="Rectangle 3"/>
          <p:cNvSpPr/>
          <p:nvPr/>
        </p:nvSpPr>
        <p:spPr>
          <a:xfrm>
            <a:off x="252919" y="6447118"/>
            <a:ext cx="4921540" cy="410882"/>
          </a:xfrm>
          <a:prstGeom prst="rect">
            <a:avLst/>
          </a:prstGeom>
        </p:spPr>
        <p:txBody>
          <a:bodyPr wrap="none">
            <a:spAutoFit/>
          </a:bodyPr>
          <a:lstStyle/>
          <a:p>
            <a:pPr>
              <a:lnSpc>
                <a:spcPct val="115000"/>
              </a:lnSpc>
              <a:spcAft>
                <a:spcPts val="1000"/>
              </a:spcAft>
            </a:pPr>
            <a:r>
              <a:rPr lang="id-ID" dirty="0">
                <a:latin typeface="Calibri" panose="020F0502020204030204" pitchFamily="34" charset="0"/>
                <a:ea typeface="Calibri" panose="020F0502020204030204" pitchFamily="34" charset="0"/>
                <a:cs typeface="Times New Roman" panose="02020603050405020304" pitchFamily="18" charset="0"/>
              </a:rPr>
              <a:t>Sumber : http://www.datastatistik-indonesia.com/</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624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Tren</a:t>
            </a:r>
            <a:r>
              <a:rPr lang="en-GB" dirty="0" smtClean="0"/>
              <a:t> </a:t>
            </a:r>
            <a:r>
              <a:rPr lang="en-GB" dirty="0" err="1" smtClean="0"/>
              <a:t>Ekonomi</a:t>
            </a:r>
            <a:endParaRPr lang="en-GB" dirty="0"/>
          </a:p>
        </p:txBody>
      </p:sp>
      <p:sp>
        <p:nvSpPr>
          <p:cNvPr id="3" name="Content Placeholder 2"/>
          <p:cNvSpPr>
            <a:spLocks noGrp="1"/>
          </p:cNvSpPr>
          <p:nvPr>
            <p:ph idx="1"/>
          </p:nvPr>
        </p:nvSpPr>
        <p:spPr/>
        <p:txBody>
          <a:bodyPr/>
          <a:lstStyle/>
          <a:p>
            <a:pPr marL="0" indent="0" algn="just">
              <a:buNone/>
            </a:pPr>
            <a:r>
              <a:rPr lang="en-GB" dirty="0" err="1"/>
              <a:t>Perekonomian</a:t>
            </a:r>
            <a:r>
              <a:rPr lang="en-GB" dirty="0"/>
              <a:t> Indonesia </a:t>
            </a:r>
            <a:r>
              <a:rPr lang="en-GB" dirty="0" err="1"/>
              <a:t>terus</a:t>
            </a:r>
            <a:r>
              <a:rPr lang="en-GB" dirty="0"/>
              <a:t> </a:t>
            </a:r>
            <a:r>
              <a:rPr lang="en-GB" dirty="0" err="1"/>
              <a:t>berkembang</a:t>
            </a:r>
            <a:r>
              <a:rPr lang="en-GB" dirty="0"/>
              <a:t> </a:t>
            </a:r>
            <a:r>
              <a:rPr lang="en-GB" dirty="0" err="1"/>
              <a:t>dan</a:t>
            </a:r>
            <a:r>
              <a:rPr lang="en-GB" dirty="0"/>
              <a:t> </a:t>
            </a:r>
            <a:r>
              <a:rPr lang="en-GB" dirty="0" err="1"/>
              <a:t>termasuk</a:t>
            </a:r>
            <a:r>
              <a:rPr lang="en-GB" dirty="0"/>
              <a:t> </a:t>
            </a:r>
            <a:r>
              <a:rPr lang="en-GB" dirty="0" err="1"/>
              <a:t>dalam</a:t>
            </a:r>
            <a:r>
              <a:rPr lang="en-GB" dirty="0"/>
              <a:t> </a:t>
            </a:r>
            <a:r>
              <a:rPr lang="en-GB" dirty="0" err="1"/>
              <a:t>salah</a:t>
            </a:r>
            <a:r>
              <a:rPr lang="en-GB" dirty="0"/>
              <a:t> </a:t>
            </a:r>
            <a:r>
              <a:rPr lang="en-GB" dirty="0" err="1"/>
              <a:t>satu</a:t>
            </a:r>
            <a:r>
              <a:rPr lang="en-GB" dirty="0"/>
              <a:t> </a:t>
            </a:r>
            <a:r>
              <a:rPr lang="en-GB" dirty="0" err="1"/>
              <a:t>perekonomian</a:t>
            </a:r>
            <a:r>
              <a:rPr lang="en-GB" dirty="0"/>
              <a:t> di </a:t>
            </a:r>
            <a:r>
              <a:rPr lang="en-GB" dirty="0" err="1"/>
              <a:t>dunia</a:t>
            </a:r>
            <a:r>
              <a:rPr lang="en-GB" dirty="0"/>
              <a:t> yang </a:t>
            </a:r>
            <a:r>
              <a:rPr lang="en-GB" dirty="0" err="1"/>
              <a:t>tetap</a:t>
            </a:r>
            <a:r>
              <a:rPr lang="en-GB" dirty="0"/>
              <a:t> </a:t>
            </a:r>
            <a:r>
              <a:rPr lang="en-GB" dirty="0" err="1"/>
              <a:t>tumbuh</a:t>
            </a:r>
            <a:r>
              <a:rPr lang="en-GB" dirty="0"/>
              <a:t> di </a:t>
            </a:r>
            <a:r>
              <a:rPr lang="en-GB" dirty="0" err="1"/>
              <a:t>balik</a:t>
            </a:r>
            <a:r>
              <a:rPr lang="en-GB" dirty="0"/>
              <a:t> </a:t>
            </a:r>
            <a:r>
              <a:rPr lang="en-GB" dirty="0" err="1"/>
              <a:t>ketidakpastian</a:t>
            </a:r>
            <a:r>
              <a:rPr lang="en-GB" dirty="0"/>
              <a:t> yang </a:t>
            </a:r>
            <a:r>
              <a:rPr lang="en-GB" dirty="0" err="1"/>
              <a:t>melanda</a:t>
            </a:r>
            <a:r>
              <a:rPr lang="en-GB" dirty="0"/>
              <a:t> </a:t>
            </a:r>
            <a:r>
              <a:rPr lang="en-GB" dirty="0" err="1"/>
              <a:t>ekonomi</a:t>
            </a:r>
            <a:r>
              <a:rPr lang="en-GB" dirty="0"/>
              <a:t> global. Rata-rata </a:t>
            </a:r>
            <a:r>
              <a:rPr lang="en-GB" dirty="0" err="1"/>
              <a:t>pertumbuhan</a:t>
            </a:r>
            <a:r>
              <a:rPr lang="en-GB" dirty="0"/>
              <a:t> PDB </a:t>
            </a:r>
            <a:r>
              <a:rPr lang="en-GB" dirty="0" err="1"/>
              <a:t>tahunan</a:t>
            </a:r>
            <a:r>
              <a:rPr lang="en-GB" dirty="0"/>
              <a:t> </a:t>
            </a:r>
            <a:r>
              <a:rPr lang="en-GB" dirty="0" err="1"/>
              <a:t>lebih</a:t>
            </a:r>
            <a:r>
              <a:rPr lang="en-GB" dirty="0"/>
              <a:t> </a:t>
            </a:r>
            <a:r>
              <a:rPr lang="en-GB" dirty="0" err="1"/>
              <a:t>tinggi</a:t>
            </a:r>
            <a:r>
              <a:rPr lang="en-GB" dirty="0"/>
              <a:t> </a:t>
            </a:r>
            <a:r>
              <a:rPr lang="en-GB" dirty="0" err="1"/>
              <a:t>dari</a:t>
            </a:r>
            <a:r>
              <a:rPr lang="en-GB" dirty="0"/>
              <a:t> </a:t>
            </a:r>
            <a:r>
              <a:rPr lang="en-GB" dirty="0" err="1"/>
              <a:t>perkiraan</a:t>
            </a:r>
            <a:r>
              <a:rPr lang="en-GB" dirty="0"/>
              <a:t> rata-rata PDB global </a:t>
            </a:r>
            <a:r>
              <a:rPr lang="en-GB" dirty="0" err="1"/>
              <a:t>dan</a:t>
            </a:r>
            <a:r>
              <a:rPr lang="en-GB" dirty="0"/>
              <a:t> </a:t>
            </a:r>
            <a:r>
              <a:rPr lang="en-GB" dirty="0" err="1"/>
              <a:t>terus</a:t>
            </a:r>
            <a:r>
              <a:rPr lang="en-GB" dirty="0"/>
              <a:t> </a:t>
            </a:r>
            <a:r>
              <a:rPr lang="en-GB" dirty="0" err="1"/>
              <a:t>tumbuh</a:t>
            </a:r>
            <a:r>
              <a:rPr lang="en-GB" dirty="0"/>
              <a:t> </a:t>
            </a:r>
            <a:r>
              <a:rPr lang="en-GB" dirty="0" err="1"/>
              <a:t>dengan</a:t>
            </a:r>
            <a:r>
              <a:rPr lang="en-GB" dirty="0"/>
              <a:t> </a:t>
            </a:r>
            <a:r>
              <a:rPr lang="en-GB" dirty="0" err="1"/>
              <a:t>tren</a:t>
            </a:r>
            <a:r>
              <a:rPr lang="en-GB" dirty="0"/>
              <a:t> </a:t>
            </a:r>
            <a:r>
              <a:rPr lang="en-GB" dirty="0" err="1"/>
              <a:t>meningkat</a:t>
            </a:r>
            <a:r>
              <a:rPr lang="en-GB" dirty="0"/>
              <a:t>.  </a:t>
            </a:r>
            <a:r>
              <a:rPr lang="en-GB" dirty="0" err="1"/>
              <a:t>Seperti</a:t>
            </a:r>
            <a:r>
              <a:rPr lang="en-GB" dirty="0"/>
              <a:t> yang </a:t>
            </a:r>
            <a:r>
              <a:rPr lang="en-GB" dirty="0" err="1"/>
              <a:t>digambarkan</a:t>
            </a:r>
            <a:r>
              <a:rPr lang="en-GB" dirty="0"/>
              <a:t> </a:t>
            </a:r>
            <a:r>
              <a:rPr lang="en-GB" dirty="0" err="1"/>
              <a:t>pada</a:t>
            </a:r>
            <a:r>
              <a:rPr lang="en-GB" dirty="0"/>
              <a:t> </a:t>
            </a:r>
            <a:r>
              <a:rPr lang="en-GB" dirty="0" err="1"/>
              <a:t>Gambar</a:t>
            </a:r>
            <a:r>
              <a:rPr lang="en-GB" dirty="0"/>
              <a:t> 1, </a:t>
            </a:r>
            <a:r>
              <a:rPr lang="en-GB" dirty="0" err="1"/>
              <a:t>pertumbuhan</a:t>
            </a:r>
            <a:r>
              <a:rPr lang="en-GB" dirty="0"/>
              <a:t> PDB Indonesia </a:t>
            </a:r>
            <a:r>
              <a:rPr lang="en-GB" dirty="0" err="1"/>
              <a:t>pulih</a:t>
            </a:r>
            <a:r>
              <a:rPr lang="en-GB" dirty="0"/>
              <a:t> </a:t>
            </a:r>
            <a:r>
              <a:rPr lang="en-GB" dirty="0" err="1"/>
              <a:t>dengan</a:t>
            </a:r>
            <a:r>
              <a:rPr lang="en-GB" dirty="0"/>
              <a:t> </a:t>
            </a:r>
            <a:r>
              <a:rPr lang="en-GB" dirty="0" err="1"/>
              <a:t>stabil</a:t>
            </a:r>
            <a:r>
              <a:rPr lang="en-GB" dirty="0"/>
              <a:t> </a:t>
            </a:r>
            <a:r>
              <a:rPr lang="en-GB" dirty="0" err="1"/>
              <a:t>setelah</a:t>
            </a:r>
            <a:r>
              <a:rPr lang="en-GB" dirty="0"/>
              <a:t> </a:t>
            </a:r>
            <a:r>
              <a:rPr lang="en-GB" dirty="0" err="1"/>
              <a:t>Krisis</a:t>
            </a:r>
            <a:r>
              <a:rPr lang="en-GB" dirty="0"/>
              <a:t> </a:t>
            </a:r>
            <a:r>
              <a:rPr lang="en-GB" dirty="0" err="1"/>
              <a:t>Finansial</a:t>
            </a:r>
            <a:r>
              <a:rPr lang="en-GB" dirty="0"/>
              <a:t> Asia </a:t>
            </a:r>
            <a:r>
              <a:rPr lang="en-GB" dirty="0" err="1"/>
              <a:t>pada</a:t>
            </a:r>
            <a:r>
              <a:rPr lang="en-GB" dirty="0"/>
              <a:t> 1998 </a:t>
            </a:r>
            <a:r>
              <a:rPr lang="en-GB" dirty="0" err="1"/>
              <a:t>dan</a:t>
            </a:r>
            <a:r>
              <a:rPr lang="en-GB" dirty="0"/>
              <a:t> </a:t>
            </a:r>
            <a:r>
              <a:rPr lang="en-GB" dirty="0" err="1"/>
              <a:t>sering</a:t>
            </a:r>
            <a:r>
              <a:rPr lang="en-GB" dirty="0"/>
              <a:t> kali </a:t>
            </a:r>
            <a:r>
              <a:rPr lang="en-GB" dirty="0" err="1"/>
              <a:t>mencapai</a:t>
            </a:r>
            <a:r>
              <a:rPr lang="en-GB" dirty="0"/>
              <a:t> </a:t>
            </a:r>
            <a:r>
              <a:rPr lang="en-GB" dirty="0" err="1"/>
              <a:t>tingkat</a:t>
            </a:r>
            <a:r>
              <a:rPr lang="en-GB" dirty="0"/>
              <a:t> </a:t>
            </a:r>
            <a:r>
              <a:rPr lang="en-GB" dirty="0" err="1"/>
              <a:t>pertumbuhan</a:t>
            </a:r>
            <a:r>
              <a:rPr lang="en-GB" dirty="0"/>
              <a:t> di </a:t>
            </a:r>
            <a:r>
              <a:rPr lang="en-GB" dirty="0" err="1"/>
              <a:t>atas</a:t>
            </a:r>
            <a:r>
              <a:rPr lang="en-GB" dirty="0"/>
              <a:t> rata-rata </a:t>
            </a:r>
            <a:r>
              <a:rPr lang="en-GB" dirty="0" err="1"/>
              <a:t>pertumbuhan</a:t>
            </a:r>
            <a:r>
              <a:rPr lang="en-GB" dirty="0"/>
              <a:t> global </a:t>
            </a:r>
            <a:r>
              <a:rPr lang="en-GB" dirty="0" err="1"/>
              <a:t>belakangan</a:t>
            </a:r>
            <a:r>
              <a:rPr lang="en-GB" dirty="0"/>
              <a:t> </a:t>
            </a:r>
            <a:r>
              <a:rPr lang="en-GB" dirty="0" err="1"/>
              <a:t>ini</a:t>
            </a:r>
            <a:r>
              <a:rPr lang="en-GB" dirty="0"/>
              <a:t>. </a:t>
            </a:r>
            <a:r>
              <a:rPr lang="en-GB" dirty="0" err="1"/>
              <a:t>Pada</a:t>
            </a:r>
            <a:r>
              <a:rPr lang="en-GB" dirty="0"/>
              <a:t> </a:t>
            </a:r>
            <a:r>
              <a:rPr lang="en-GB" dirty="0" err="1"/>
              <a:t>tahun</a:t>
            </a:r>
            <a:r>
              <a:rPr lang="en-GB" dirty="0"/>
              <a:t> 2012 </a:t>
            </a:r>
            <a:r>
              <a:rPr lang="en-GB" dirty="0" err="1"/>
              <a:t>tren</a:t>
            </a:r>
            <a:r>
              <a:rPr lang="en-GB" dirty="0"/>
              <a:t> </a:t>
            </a:r>
            <a:r>
              <a:rPr lang="en-GB" dirty="0" err="1"/>
              <a:t>terus</a:t>
            </a:r>
            <a:r>
              <a:rPr lang="en-GB" dirty="0"/>
              <a:t> </a:t>
            </a:r>
            <a:r>
              <a:rPr lang="en-GB" dirty="0" err="1"/>
              <a:t>berlanjut</a:t>
            </a:r>
            <a:r>
              <a:rPr lang="en-GB" dirty="0"/>
              <a:t>, </a:t>
            </a:r>
            <a:r>
              <a:rPr lang="en-GB" dirty="0" err="1"/>
              <a:t>dengan</a:t>
            </a:r>
            <a:r>
              <a:rPr lang="en-GB" dirty="0"/>
              <a:t> </a:t>
            </a:r>
            <a:r>
              <a:rPr lang="en-GB" dirty="0" err="1"/>
              <a:t>pertumbuhan</a:t>
            </a:r>
            <a:r>
              <a:rPr lang="en-GB" dirty="0"/>
              <a:t> PDB </a:t>
            </a:r>
            <a:r>
              <a:rPr lang="en-GB" dirty="0" err="1"/>
              <a:t>tahun</a:t>
            </a:r>
            <a:r>
              <a:rPr lang="en-GB" dirty="0"/>
              <a:t> 2012 di </a:t>
            </a:r>
            <a:r>
              <a:rPr lang="en-GB" dirty="0" err="1"/>
              <a:t>kisaran</a:t>
            </a:r>
            <a:r>
              <a:rPr lang="en-GB" dirty="0"/>
              <a:t> 6,23 </a:t>
            </a:r>
            <a:r>
              <a:rPr lang="en-GB" dirty="0" err="1"/>
              <a:t>persen</a:t>
            </a:r>
            <a:r>
              <a:rPr lang="en-GB" dirty="0"/>
              <a:t>, </a:t>
            </a:r>
            <a:r>
              <a:rPr lang="en-GB" dirty="0" err="1"/>
              <a:t>sedikit</a:t>
            </a:r>
            <a:r>
              <a:rPr lang="en-GB" dirty="0"/>
              <a:t> </a:t>
            </a:r>
            <a:r>
              <a:rPr lang="en-GB" dirty="0" err="1"/>
              <a:t>lebih</a:t>
            </a:r>
            <a:r>
              <a:rPr lang="en-GB" dirty="0"/>
              <a:t> </a:t>
            </a:r>
            <a:r>
              <a:rPr lang="en-GB" dirty="0" err="1"/>
              <a:t>rendah</a:t>
            </a:r>
            <a:r>
              <a:rPr lang="en-GB" dirty="0"/>
              <a:t> </a:t>
            </a:r>
            <a:r>
              <a:rPr lang="en-GB" dirty="0" err="1"/>
              <a:t>dari</a:t>
            </a:r>
            <a:r>
              <a:rPr lang="en-GB" dirty="0"/>
              <a:t> target </a:t>
            </a:r>
            <a:r>
              <a:rPr lang="en-GB" dirty="0" err="1"/>
              <a:t>pertumbuhan</a:t>
            </a:r>
            <a:r>
              <a:rPr lang="en-GB" dirty="0"/>
              <a:t> PDB </a:t>
            </a:r>
            <a:r>
              <a:rPr lang="en-GB" dirty="0" err="1"/>
              <a:t>pemerintah</a:t>
            </a:r>
            <a:r>
              <a:rPr lang="en-GB" dirty="0"/>
              <a:t> </a:t>
            </a:r>
            <a:r>
              <a:rPr lang="en-GB" dirty="0" err="1"/>
              <a:t>yaitu</a:t>
            </a:r>
            <a:r>
              <a:rPr lang="en-GB" dirty="0"/>
              <a:t> 6,3 </a:t>
            </a:r>
            <a:r>
              <a:rPr lang="en-GB" dirty="0" err="1"/>
              <a:t>persen</a:t>
            </a:r>
            <a:r>
              <a:rPr lang="en-GB" dirty="0" smtClean="0"/>
              <a:t>.</a:t>
            </a:r>
            <a:endParaRPr lang="en-GB" dirty="0"/>
          </a:p>
        </p:txBody>
      </p:sp>
    </p:spTree>
    <p:extLst>
      <p:ext uri="{BB962C8B-B14F-4D97-AF65-F5344CB8AC3E}">
        <p14:creationId xmlns:p14="http://schemas.microsoft.com/office/powerpoint/2010/main" val="1620540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t>Pertumbuhan </a:t>
            </a:r>
            <a:r>
              <a:rPr lang="it-IT" sz="2400" dirty="0" smtClean="0"/>
              <a:t>(Produk </a:t>
            </a:r>
            <a:r>
              <a:rPr lang="it-IT" sz="2400" dirty="0"/>
              <a:t>domestik </a:t>
            </a:r>
            <a:r>
              <a:rPr lang="it-IT" sz="2400" dirty="0" smtClean="0"/>
              <a:t>bruto) PDB </a:t>
            </a:r>
            <a:r>
              <a:rPr lang="it-IT" sz="2400" dirty="0"/>
              <a:t>Indonesia dan dunia, </a:t>
            </a:r>
            <a:r>
              <a:rPr lang="it-IT" sz="2400" dirty="0" smtClean="0"/>
              <a:t>1962-2011.</a:t>
            </a:r>
            <a:endParaRPr lang="en-GB" sz="24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68738" y="996921"/>
            <a:ext cx="7315200" cy="4854632"/>
          </a:xfrm>
        </p:spPr>
      </p:pic>
    </p:spTree>
    <p:extLst>
      <p:ext uri="{BB962C8B-B14F-4D97-AF65-F5344CB8AC3E}">
        <p14:creationId xmlns:p14="http://schemas.microsoft.com/office/powerpoint/2010/main" val="2038609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Tren</a:t>
            </a:r>
            <a:r>
              <a:rPr lang="en-GB" dirty="0" smtClean="0"/>
              <a:t> </a:t>
            </a:r>
            <a:r>
              <a:rPr lang="en-GB" dirty="0" err="1" smtClean="0"/>
              <a:t>Pasar</a:t>
            </a:r>
            <a:r>
              <a:rPr lang="en-GB" dirty="0" smtClean="0"/>
              <a:t> </a:t>
            </a:r>
            <a:r>
              <a:rPr lang="en-GB" dirty="0" err="1" smtClean="0"/>
              <a:t>Tenaga</a:t>
            </a:r>
            <a:r>
              <a:rPr lang="en-GB" dirty="0" smtClean="0"/>
              <a:t> </a:t>
            </a:r>
            <a:r>
              <a:rPr lang="en-GB" dirty="0" err="1" smtClean="0"/>
              <a:t>Kerja</a:t>
            </a:r>
            <a:endParaRPr lang="en-GB" dirty="0"/>
          </a:p>
        </p:txBody>
      </p:sp>
      <p:sp>
        <p:nvSpPr>
          <p:cNvPr id="3" name="Content Placeholder 2"/>
          <p:cNvSpPr>
            <a:spLocks noGrp="1"/>
          </p:cNvSpPr>
          <p:nvPr>
            <p:ph idx="1"/>
          </p:nvPr>
        </p:nvSpPr>
        <p:spPr/>
        <p:txBody>
          <a:bodyPr/>
          <a:lstStyle/>
          <a:p>
            <a:pPr marL="0" indent="0">
              <a:buNone/>
            </a:pPr>
            <a:r>
              <a:rPr lang="en-GB" dirty="0" err="1"/>
              <a:t>Pada</a:t>
            </a:r>
            <a:r>
              <a:rPr lang="en-GB" dirty="0"/>
              <a:t> </a:t>
            </a:r>
            <a:r>
              <a:rPr lang="en-GB" dirty="0" err="1"/>
              <a:t>Agustus</a:t>
            </a:r>
            <a:r>
              <a:rPr lang="en-GB" dirty="0"/>
              <a:t> 2012 </a:t>
            </a:r>
            <a:r>
              <a:rPr lang="en-GB" dirty="0" err="1"/>
              <a:t>diperkirakan</a:t>
            </a:r>
            <a:r>
              <a:rPr lang="en-GB" dirty="0"/>
              <a:t> </a:t>
            </a:r>
            <a:r>
              <a:rPr lang="en-GB" dirty="0" err="1"/>
              <a:t>bahwa</a:t>
            </a:r>
            <a:r>
              <a:rPr lang="en-GB" dirty="0"/>
              <a:t> </a:t>
            </a:r>
            <a:r>
              <a:rPr lang="en-GB" dirty="0" err="1"/>
              <a:t>penduduk</a:t>
            </a:r>
            <a:r>
              <a:rPr lang="en-GB" dirty="0"/>
              <a:t> Indonesia </a:t>
            </a:r>
            <a:r>
              <a:rPr lang="en-GB" dirty="0" err="1"/>
              <a:t>mencapai</a:t>
            </a:r>
            <a:r>
              <a:rPr lang="en-GB" dirty="0"/>
              <a:t> 244,75 </a:t>
            </a:r>
            <a:r>
              <a:rPr lang="en-GB" dirty="0" err="1"/>
              <a:t>juta</a:t>
            </a:r>
            <a:r>
              <a:rPr lang="en-GB" dirty="0"/>
              <a:t> orang, </a:t>
            </a:r>
            <a:r>
              <a:rPr lang="en-GB" dirty="0" err="1"/>
              <a:t>dengan</a:t>
            </a:r>
            <a:r>
              <a:rPr lang="en-GB" dirty="0"/>
              <a:t> 118,05 </a:t>
            </a:r>
            <a:r>
              <a:rPr lang="en-GB" dirty="0" err="1"/>
              <a:t>juta</a:t>
            </a:r>
            <a:r>
              <a:rPr lang="en-GB" dirty="0"/>
              <a:t> orang </a:t>
            </a:r>
            <a:r>
              <a:rPr lang="en-GB" dirty="0" err="1"/>
              <a:t>tergolong</a:t>
            </a:r>
            <a:r>
              <a:rPr lang="en-GB" dirty="0"/>
              <a:t> </a:t>
            </a:r>
            <a:r>
              <a:rPr lang="en-GB" dirty="0" err="1"/>
              <a:t>sebagai</a:t>
            </a:r>
            <a:r>
              <a:rPr lang="en-GB" dirty="0"/>
              <a:t> </a:t>
            </a:r>
            <a:r>
              <a:rPr lang="en-GB" dirty="0" err="1"/>
              <a:t>ekonomi</a:t>
            </a:r>
            <a:r>
              <a:rPr lang="en-GB" dirty="0"/>
              <a:t> </a:t>
            </a:r>
            <a:r>
              <a:rPr lang="en-GB" dirty="0" err="1"/>
              <a:t>aktif</a:t>
            </a:r>
            <a:r>
              <a:rPr lang="en-GB" dirty="0"/>
              <a:t>. Tingkat </a:t>
            </a:r>
            <a:r>
              <a:rPr lang="en-GB" dirty="0" err="1"/>
              <a:t>partisipasi</a:t>
            </a:r>
            <a:r>
              <a:rPr lang="en-GB" dirty="0"/>
              <a:t> </a:t>
            </a:r>
            <a:r>
              <a:rPr lang="en-GB" dirty="0" err="1"/>
              <a:t>angkatan</a:t>
            </a:r>
            <a:r>
              <a:rPr lang="en-GB" dirty="0"/>
              <a:t> </a:t>
            </a:r>
            <a:r>
              <a:rPr lang="en-GB" dirty="0" err="1"/>
              <a:t>kerja</a:t>
            </a:r>
            <a:r>
              <a:rPr lang="en-GB" dirty="0"/>
              <a:t> </a:t>
            </a:r>
            <a:r>
              <a:rPr lang="en-GB" dirty="0" err="1"/>
              <a:t>pada</a:t>
            </a:r>
            <a:r>
              <a:rPr lang="en-GB" dirty="0"/>
              <a:t> </a:t>
            </a:r>
            <a:r>
              <a:rPr lang="en-GB" dirty="0" err="1"/>
              <a:t>Agustus</a:t>
            </a:r>
            <a:r>
              <a:rPr lang="en-GB" dirty="0"/>
              <a:t> 2012 </a:t>
            </a:r>
            <a:r>
              <a:rPr lang="en-GB" dirty="0" err="1"/>
              <a:t>diperkirakan</a:t>
            </a:r>
            <a:r>
              <a:rPr lang="en-GB" dirty="0"/>
              <a:t> </a:t>
            </a:r>
            <a:r>
              <a:rPr lang="en-GB" dirty="0" err="1"/>
              <a:t>sekitar</a:t>
            </a:r>
            <a:r>
              <a:rPr lang="en-GB" dirty="0"/>
              <a:t> 67,9 </a:t>
            </a:r>
            <a:r>
              <a:rPr lang="en-GB" dirty="0" err="1"/>
              <a:t>persen</a:t>
            </a:r>
            <a:r>
              <a:rPr lang="en-GB" dirty="0"/>
              <a:t>, </a:t>
            </a:r>
            <a:r>
              <a:rPr lang="en-GB" dirty="0" err="1"/>
              <a:t>sedikit</a:t>
            </a:r>
            <a:r>
              <a:rPr lang="en-GB" dirty="0"/>
              <a:t> </a:t>
            </a:r>
            <a:r>
              <a:rPr lang="en-GB" dirty="0" err="1"/>
              <a:t>lebih</a:t>
            </a:r>
            <a:r>
              <a:rPr lang="en-GB" dirty="0"/>
              <a:t> </a:t>
            </a:r>
            <a:r>
              <a:rPr lang="en-GB" dirty="0" err="1"/>
              <a:t>rendah</a:t>
            </a:r>
            <a:r>
              <a:rPr lang="en-GB" dirty="0"/>
              <a:t> </a:t>
            </a:r>
            <a:r>
              <a:rPr lang="en-GB" dirty="0" err="1"/>
              <a:t>dari</a:t>
            </a:r>
            <a:r>
              <a:rPr lang="en-GB" dirty="0"/>
              <a:t> </a:t>
            </a:r>
            <a:r>
              <a:rPr lang="en-GB" dirty="0" err="1"/>
              <a:t>perkiraan</a:t>
            </a:r>
            <a:r>
              <a:rPr lang="en-GB" dirty="0"/>
              <a:t> </a:t>
            </a:r>
            <a:r>
              <a:rPr lang="en-GB" dirty="0" err="1"/>
              <a:t>tahun</a:t>
            </a:r>
            <a:r>
              <a:rPr lang="en-GB" dirty="0"/>
              <a:t> 2011 (</a:t>
            </a:r>
            <a:r>
              <a:rPr lang="en-GB" dirty="0" err="1"/>
              <a:t>lihat</a:t>
            </a:r>
            <a:r>
              <a:rPr lang="en-GB" dirty="0"/>
              <a:t> </a:t>
            </a:r>
            <a:r>
              <a:rPr lang="en-GB" dirty="0" err="1"/>
              <a:t>Gambar</a:t>
            </a:r>
            <a:r>
              <a:rPr lang="en-GB" dirty="0"/>
              <a:t> di </a:t>
            </a:r>
            <a:r>
              <a:rPr lang="en-GB" dirty="0" err="1"/>
              <a:t>bawah</a:t>
            </a:r>
            <a:r>
              <a:rPr lang="en-GB" dirty="0"/>
              <a:t>). </a:t>
            </a:r>
            <a:r>
              <a:rPr lang="en-GB" dirty="0" err="1"/>
              <a:t>Meski</a:t>
            </a:r>
            <a:r>
              <a:rPr lang="en-GB" dirty="0"/>
              <a:t> </a:t>
            </a:r>
            <a:r>
              <a:rPr lang="en-GB" dirty="0" err="1"/>
              <a:t>demikian</a:t>
            </a:r>
            <a:r>
              <a:rPr lang="en-GB" dirty="0"/>
              <a:t>, </a:t>
            </a:r>
            <a:r>
              <a:rPr lang="en-GB" dirty="0" err="1"/>
              <a:t>pertumbuhan</a:t>
            </a:r>
            <a:r>
              <a:rPr lang="en-GB" dirty="0"/>
              <a:t> </a:t>
            </a:r>
            <a:r>
              <a:rPr lang="en-GB" dirty="0" err="1"/>
              <a:t>pekerjaan</a:t>
            </a:r>
            <a:r>
              <a:rPr lang="en-GB" dirty="0"/>
              <a:t> </a:t>
            </a:r>
            <a:r>
              <a:rPr lang="en-GB" dirty="0" err="1"/>
              <a:t>terus</a:t>
            </a:r>
            <a:r>
              <a:rPr lang="en-GB" dirty="0"/>
              <a:t> </a:t>
            </a:r>
            <a:r>
              <a:rPr lang="en-GB" dirty="0" err="1"/>
              <a:t>melebihi</a:t>
            </a:r>
            <a:r>
              <a:rPr lang="en-GB" dirty="0"/>
              <a:t> </a:t>
            </a:r>
            <a:r>
              <a:rPr lang="en-GB" dirty="0" err="1"/>
              <a:t>pertumbuhan</a:t>
            </a:r>
            <a:r>
              <a:rPr lang="en-GB" dirty="0"/>
              <a:t> </a:t>
            </a:r>
            <a:r>
              <a:rPr lang="en-GB" dirty="0" err="1"/>
              <a:t>angkatan</a:t>
            </a:r>
            <a:r>
              <a:rPr lang="en-GB" dirty="0"/>
              <a:t> </a:t>
            </a:r>
            <a:r>
              <a:rPr lang="en-GB" dirty="0" err="1"/>
              <a:t>kerja</a:t>
            </a:r>
            <a:r>
              <a:rPr lang="en-GB" dirty="0"/>
              <a:t>, </a:t>
            </a:r>
            <a:r>
              <a:rPr lang="en-GB" dirty="0" err="1"/>
              <a:t>dengan</a:t>
            </a:r>
            <a:r>
              <a:rPr lang="en-GB" dirty="0"/>
              <a:t> </a:t>
            </a:r>
            <a:r>
              <a:rPr lang="en-GB" dirty="0" err="1"/>
              <a:t>perkembangan</a:t>
            </a:r>
            <a:r>
              <a:rPr lang="en-GB" dirty="0"/>
              <a:t> </a:t>
            </a:r>
            <a:r>
              <a:rPr lang="en-GB" dirty="0" err="1"/>
              <a:t>pertumbuhan</a:t>
            </a:r>
            <a:r>
              <a:rPr lang="en-GB" dirty="0"/>
              <a:t> </a:t>
            </a:r>
            <a:r>
              <a:rPr lang="en-GB" dirty="0" err="1"/>
              <a:t>pekerjaan</a:t>
            </a:r>
            <a:r>
              <a:rPr lang="en-GB" dirty="0"/>
              <a:t> </a:t>
            </a:r>
            <a:r>
              <a:rPr lang="en-GB" dirty="0" err="1"/>
              <a:t>sebesar</a:t>
            </a:r>
            <a:r>
              <a:rPr lang="en-GB" dirty="0"/>
              <a:t> 1,0 </a:t>
            </a:r>
            <a:r>
              <a:rPr lang="en-GB" dirty="0" err="1"/>
              <a:t>poin</a:t>
            </a:r>
            <a:r>
              <a:rPr lang="en-GB" dirty="0"/>
              <a:t> </a:t>
            </a:r>
            <a:r>
              <a:rPr lang="en-GB" dirty="0" err="1"/>
              <a:t>persen</a:t>
            </a:r>
            <a:r>
              <a:rPr lang="en-GB" dirty="0"/>
              <a:t> </a:t>
            </a:r>
            <a:r>
              <a:rPr lang="en-GB" dirty="0" err="1"/>
              <a:t>dan</a:t>
            </a:r>
            <a:r>
              <a:rPr lang="en-GB" dirty="0"/>
              <a:t> </a:t>
            </a:r>
            <a:r>
              <a:rPr lang="en-GB" dirty="0" err="1"/>
              <a:t>adanya</a:t>
            </a:r>
            <a:r>
              <a:rPr lang="en-GB" dirty="0"/>
              <a:t> </a:t>
            </a:r>
            <a:r>
              <a:rPr lang="en-GB" dirty="0" err="1"/>
              <a:t>penambahan</a:t>
            </a:r>
            <a:r>
              <a:rPr lang="en-GB" dirty="0"/>
              <a:t> 1.137.755 </a:t>
            </a:r>
            <a:r>
              <a:rPr lang="en-GB" dirty="0" err="1"/>
              <a:t>pekerjaan</a:t>
            </a:r>
            <a:r>
              <a:rPr lang="en-GB" dirty="0"/>
              <a:t> </a:t>
            </a:r>
            <a:r>
              <a:rPr lang="en-GB" dirty="0" err="1"/>
              <a:t>antara</a:t>
            </a:r>
            <a:r>
              <a:rPr lang="en-GB" dirty="0"/>
              <a:t> </a:t>
            </a:r>
            <a:r>
              <a:rPr lang="en-GB" dirty="0" err="1"/>
              <a:t>Agustus</a:t>
            </a:r>
            <a:r>
              <a:rPr lang="en-GB" dirty="0"/>
              <a:t> 2011 </a:t>
            </a:r>
            <a:r>
              <a:rPr lang="en-GB" dirty="0" err="1"/>
              <a:t>dan</a:t>
            </a:r>
            <a:r>
              <a:rPr lang="en-GB" dirty="0"/>
              <a:t> </a:t>
            </a:r>
            <a:r>
              <a:rPr lang="en-GB" dirty="0" err="1"/>
              <a:t>Agustus</a:t>
            </a:r>
            <a:r>
              <a:rPr lang="en-GB" dirty="0"/>
              <a:t> 2012.</a:t>
            </a:r>
          </a:p>
        </p:txBody>
      </p:sp>
    </p:spTree>
    <p:extLst>
      <p:ext uri="{BB962C8B-B14F-4D97-AF65-F5344CB8AC3E}">
        <p14:creationId xmlns:p14="http://schemas.microsoft.com/office/powerpoint/2010/main" val="3769656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GB" sz="3200" dirty="0" err="1"/>
              <a:t>Partisipasi</a:t>
            </a:r>
            <a:r>
              <a:rPr lang="en-GB" sz="3200" dirty="0"/>
              <a:t> </a:t>
            </a:r>
            <a:r>
              <a:rPr lang="en-GB" sz="3200" dirty="0" err="1" smtClean="0"/>
              <a:t>tenaga</a:t>
            </a:r>
            <a:r>
              <a:rPr lang="en-GB" sz="3200" dirty="0" smtClean="0"/>
              <a:t> </a:t>
            </a:r>
            <a:r>
              <a:rPr lang="en-GB" sz="3200" dirty="0" err="1" smtClean="0"/>
              <a:t>kerja</a:t>
            </a:r>
            <a:r>
              <a:rPr lang="en-GB" sz="3200" dirty="0" smtClean="0"/>
              <a:t> </a:t>
            </a:r>
            <a:r>
              <a:rPr lang="en-GB" sz="3200" dirty="0" err="1"/>
              <a:t>dan</a:t>
            </a:r>
            <a:r>
              <a:rPr lang="en-GB" sz="3200" dirty="0"/>
              <a:t> </a:t>
            </a:r>
            <a:r>
              <a:rPr lang="en-GB" sz="3200" dirty="0" err="1"/>
              <a:t>pengangguran</a:t>
            </a:r>
            <a:r>
              <a:rPr lang="en-GB" sz="3200" dirty="0"/>
              <a:t> </a:t>
            </a:r>
            <a:r>
              <a:rPr lang="en-GB" sz="3200" dirty="0" err="1"/>
              <a:t>dalam</a:t>
            </a:r>
            <a:r>
              <a:rPr lang="en-GB" sz="3200" dirty="0"/>
              <a:t> </a:t>
            </a:r>
            <a:r>
              <a:rPr lang="en-GB" sz="3200" dirty="0" err="1"/>
              <a:t>persen</a:t>
            </a:r>
            <a:r>
              <a:rPr lang="en-GB" sz="3200" dirty="0"/>
              <a:t>, </a:t>
            </a:r>
            <a:r>
              <a:rPr lang="en-GB" sz="3200" dirty="0" smtClean="0"/>
              <a:t>2007-2012</a:t>
            </a:r>
            <a:endParaRPr lang="en-GB" sz="32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68738" y="1353212"/>
            <a:ext cx="7315200" cy="4142050"/>
          </a:xfrm>
        </p:spPr>
      </p:pic>
    </p:spTree>
    <p:extLst>
      <p:ext uri="{BB962C8B-B14F-4D97-AF65-F5344CB8AC3E}">
        <p14:creationId xmlns:p14="http://schemas.microsoft.com/office/powerpoint/2010/main" val="3432040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Pekerjaan</a:t>
            </a:r>
            <a:r>
              <a:rPr lang="en-GB" dirty="0" smtClean="0"/>
              <a:t> </a:t>
            </a:r>
            <a:r>
              <a:rPr lang="en-GB" dirty="0" err="1" smtClean="0"/>
              <a:t>Paruh</a:t>
            </a:r>
            <a:r>
              <a:rPr lang="en-GB" dirty="0" smtClean="0"/>
              <a:t> </a:t>
            </a:r>
            <a:r>
              <a:rPr lang="en-GB" dirty="0" err="1" smtClean="0"/>
              <a:t>Waktu</a:t>
            </a:r>
            <a:endParaRPr lang="en-GB" dirty="0"/>
          </a:p>
        </p:txBody>
      </p:sp>
      <p:sp>
        <p:nvSpPr>
          <p:cNvPr id="3" name="Content Placeholder 2"/>
          <p:cNvSpPr>
            <a:spLocks noGrp="1"/>
          </p:cNvSpPr>
          <p:nvPr>
            <p:ph idx="1"/>
          </p:nvPr>
        </p:nvSpPr>
        <p:spPr/>
        <p:txBody>
          <a:bodyPr/>
          <a:lstStyle/>
          <a:p>
            <a:pPr marL="0" indent="0" algn="just">
              <a:buNone/>
            </a:pPr>
            <a:r>
              <a:rPr lang="en-GB" dirty="0" err="1" smtClean="0"/>
              <a:t>Pekerja</a:t>
            </a:r>
            <a:r>
              <a:rPr lang="en-GB" dirty="0" smtClean="0"/>
              <a:t> </a:t>
            </a:r>
            <a:r>
              <a:rPr lang="en-GB" dirty="0" err="1"/>
              <a:t>paruh</a:t>
            </a:r>
            <a:r>
              <a:rPr lang="en-GB" dirty="0"/>
              <a:t> </a:t>
            </a:r>
            <a:r>
              <a:rPr lang="en-GB" dirty="0" err="1"/>
              <a:t>waktu</a:t>
            </a:r>
            <a:r>
              <a:rPr lang="en-GB" dirty="0"/>
              <a:t> </a:t>
            </a:r>
            <a:r>
              <a:rPr lang="en-GB" dirty="0" err="1"/>
              <a:t>meningkat</a:t>
            </a:r>
            <a:r>
              <a:rPr lang="en-GB" dirty="0"/>
              <a:t> di Indonesia </a:t>
            </a:r>
            <a:r>
              <a:rPr lang="en-GB" dirty="0" err="1"/>
              <a:t>dan</a:t>
            </a:r>
            <a:r>
              <a:rPr lang="en-GB" dirty="0"/>
              <a:t> </a:t>
            </a:r>
            <a:r>
              <a:rPr lang="en-GB" dirty="0" err="1"/>
              <a:t>telah</a:t>
            </a:r>
            <a:r>
              <a:rPr lang="en-GB" dirty="0"/>
              <a:t> </a:t>
            </a:r>
            <a:r>
              <a:rPr lang="en-GB" dirty="0" err="1"/>
              <a:t>memainkan</a:t>
            </a:r>
            <a:r>
              <a:rPr lang="en-GB" dirty="0"/>
              <a:t> </a:t>
            </a:r>
            <a:r>
              <a:rPr lang="en-GB" dirty="0" err="1"/>
              <a:t>peran</a:t>
            </a:r>
            <a:r>
              <a:rPr lang="en-GB" dirty="0"/>
              <a:t> </a:t>
            </a:r>
            <a:r>
              <a:rPr lang="en-GB" dirty="0" err="1"/>
              <a:t>penting</a:t>
            </a:r>
            <a:r>
              <a:rPr lang="en-GB" dirty="0"/>
              <a:t> </a:t>
            </a:r>
            <a:r>
              <a:rPr lang="en-GB" dirty="0" err="1"/>
              <a:t>dalam</a:t>
            </a:r>
            <a:r>
              <a:rPr lang="en-GB" dirty="0"/>
              <a:t> </a:t>
            </a:r>
            <a:r>
              <a:rPr lang="en-GB" dirty="0" err="1"/>
              <a:t>memperluas</a:t>
            </a:r>
            <a:r>
              <a:rPr lang="en-GB" dirty="0"/>
              <a:t> </a:t>
            </a:r>
            <a:r>
              <a:rPr lang="en-GB" dirty="0" err="1"/>
              <a:t>kesempatan</a:t>
            </a:r>
            <a:r>
              <a:rPr lang="en-GB" dirty="0"/>
              <a:t> </a:t>
            </a:r>
            <a:r>
              <a:rPr lang="en-GB" dirty="0" err="1"/>
              <a:t>kerja</a:t>
            </a:r>
            <a:r>
              <a:rPr lang="en-GB" dirty="0"/>
              <a:t> </a:t>
            </a:r>
            <a:r>
              <a:rPr lang="en-GB" dirty="0" err="1" smtClean="0"/>
              <a:t>dan</a:t>
            </a:r>
            <a:r>
              <a:rPr lang="en-GB" dirty="0" smtClean="0"/>
              <a:t> </a:t>
            </a:r>
            <a:r>
              <a:rPr lang="en-GB" dirty="0" err="1" smtClean="0"/>
              <a:t>mengurangi</a:t>
            </a:r>
            <a:r>
              <a:rPr lang="en-GB" dirty="0" smtClean="0"/>
              <a:t> </a:t>
            </a:r>
            <a:r>
              <a:rPr lang="en-GB" dirty="0" err="1"/>
              <a:t>pengangguran</a:t>
            </a:r>
            <a:r>
              <a:rPr lang="en-GB" dirty="0"/>
              <a:t>. </a:t>
            </a:r>
            <a:r>
              <a:rPr lang="en-GB" dirty="0" err="1"/>
              <a:t>Pada</a:t>
            </a:r>
            <a:r>
              <a:rPr lang="en-GB" dirty="0"/>
              <a:t> </a:t>
            </a:r>
            <a:r>
              <a:rPr lang="en-GB" dirty="0" err="1"/>
              <a:t>Agustus</a:t>
            </a:r>
            <a:r>
              <a:rPr lang="en-GB" dirty="0"/>
              <a:t> 2012, </a:t>
            </a:r>
            <a:r>
              <a:rPr lang="en-GB" dirty="0" err="1"/>
              <a:t>pekerja</a:t>
            </a:r>
            <a:r>
              <a:rPr lang="en-GB" dirty="0"/>
              <a:t> </a:t>
            </a:r>
            <a:r>
              <a:rPr lang="en-GB" dirty="0" err="1" smtClean="0"/>
              <a:t>paruh</a:t>
            </a:r>
            <a:r>
              <a:rPr lang="en-GB" dirty="0" smtClean="0"/>
              <a:t> </a:t>
            </a:r>
            <a:r>
              <a:rPr lang="en-GB" dirty="0" err="1" smtClean="0"/>
              <a:t>waktu</a:t>
            </a:r>
            <a:r>
              <a:rPr lang="en-GB" dirty="0" smtClean="0"/>
              <a:t> </a:t>
            </a:r>
            <a:r>
              <a:rPr lang="en-GB" dirty="0" err="1"/>
              <a:t>terhitung</a:t>
            </a:r>
            <a:r>
              <a:rPr lang="en-GB" dirty="0"/>
              <a:t> 19,42 </a:t>
            </a:r>
            <a:r>
              <a:rPr lang="en-GB" dirty="0" err="1"/>
              <a:t>persen</a:t>
            </a:r>
            <a:r>
              <a:rPr lang="en-GB" dirty="0"/>
              <a:t> </a:t>
            </a:r>
            <a:r>
              <a:rPr lang="en-GB" dirty="0" err="1"/>
              <a:t>dari</a:t>
            </a:r>
            <a:r>
              <a:rPr lang="en-GB" dirty="0"/>
              <a:t> </a:t>
            </a:r>
            <a:r>
              <a:rPr lang="en-GB" dirty="0" err="1"/>
              <a:t>penduduk</a:t>
            </a:r>
            <a:r>
              <a:rPr lang="en-GB" dirty="0"/>
              <a:t> </a:t>
            </a:r>
            <a:r>
              <a:rPr lang="en-GB" dirty="0" err="1" smtClean="0"/>
              <a:t>pekerja</a:t>
            </a:r>
            <a:r>
              <a:rPr lang="en-GB" dirty="0" smtClean="0"/>
              <a:t>, </a:t>
            </a:r>
            <a:r>
              <a:rPr lang="en-GB" dirty="0" err="1" smtClean="0"/>
              <a:t>memperlihatkan</a:t>
            </a:r>
            <a:r>
              <a:rPr lang="en-GB" dirty="0" smtClean="0"/>
              <a:t> </a:t>
            </a:r>
            <a:r>
              <a:rPr lang="en-GB" dirty="0" err="1"/>
              <a:t>keberlanjutan</a:t>
            </a:r>
            <a:r>
              <a:rPr lang="en-GB" dirty="0"/>
              <a:t> </a:t>
            </a:r>
            <a:r>
              <a:rPr lang="en-GB" dirty="0" err="1"/>
              <a:t>tren</a:t>
            </a:r>
            <a:r>
              <a:rPr lang="en-GB" dirty="0"/>
              <a:t> </a:t>
            </a:r>
            <a:r>
              <a:rPr lang="en-GB" dirty="0" err="1"/>
              <a:t>dalam</a:t>
            </a:r>
            <a:r>
              <a:rPr lang="en-GB" dirty="0"/>
              <a:t> </a:t>
            </a:r>
            <a:r>
              <a:rPr lang="en-GB" dirty="0" err="1"/>
              <a:t>perkembangan</a:t>
            </a:r>
            <a:r>
              <a:rPr lang="en-GB" dirty="0"/>
              <a:t> </a:t>
            </a:r>
            <a:r>
              <a:rPr lang="en-GB" dirty="0" err="1" smtClean="0"/>
              <a:t>kerja</a:t>
            </a:r>
            <a:r>
              <a:rPr lang="en-GB" dirty="0" smtClean="0"/>
              <a:t> </a:t>
            </a:r>
            <a:r>
              <a:rPr lang="en-GB" dirty="0" err="1" smtClean="0"/>
              <a:t>paruh</a:t>
            </a:r>
            <a:r>
              <a:rPr lang="en-GB" dirty="0" smtClean="0"/>
              <a:t> </a:t>
            </a:r>
            <a:r>
              <a:rPr lang="en-GB" dirty="0" err="1"/>
              <a:t>waktu</a:t>
            </a:r>
            <a:r>
              <a:rPr lang="en-GB" dirty="0"/>
              <a:t> di Indonesia. </a:t>
            </a:r>
            <a:r>
              <a:rPr lang="en-GB" dirty="0" err="1"/>
              <a:t>Pekerja</a:t>
            </a:r>
            <a:r>
              <a:rPr lang="en-GB" dirty="0"/>
              <a:t> </a:t>
            </a:r>
            <a:r>
              <a:rPr lang="en-GB" dirty="0" err="1"/>
              <a:t>paruh</a:t>
            </a:r>
            <a:r>
              <a:rPr lang="en-GB" dirty="0"/>
              <a:t> </a:t>
            </a:r>
            <a:r>
              <a:rPr lang="en-GB" dirty="0" err="1"/>
              <a:t>waktu</a:t>
            </a:r>
            <a:r>
              <a:rPr lang="en-GB" dirty="0"/>
              <a:t> </a:t>
            </a:r>
            <a:r>
              <a:rPr lang="en-GB" dirty="0" err="1"/>
              <a:t>kira-kira</a:t>
            </a:r>
            <a:r>
              <a:rPr lang="en-GB" dirty="0"/>
              <a:t> </a:t>
            </a:r>
            <a:r>
              <a:rPr lang="en-GB" dirty="0" smtClean="0"/>
              <a:t>19,21 </a:t>
            </a:r>
            <a:r>
              <a:rPr lang="en-GB" dirty="0" err="1" smtClean="0"/>
              <a:t>persen</a:t>
            </a:r>
            <a:r>
              <a:rPr lang="en-GB" dirty="0" smtClean="0"/>
              <a:t> </a:t>
            </a:r>
            <a:r>
              <a:rPr lang="en-GB" dirty="0" err="1"/>
              <a:t>pada</a:t>
            </a:r>
            <a:r>
              <a:rPr lang="en-GB" dirty="0"/>
              <a:t> </a:t>
            </a:r>
            <a:r>
              <a:rPr lang="en-GB" dirty="0" err="1"/>
              <a:t>tahun</a:t>
            </a:r>
            <a:r>
              <a:rPr lang="en-GB" dirty="0"/>
              <a:t> 2011, </a:t>
            </a:r>
            <a:r>
              <a:rPr lang="en-GB" dirty="0" err="1"/>
              <a:t>menggambarkan</a:t>
            </a:r>
            <a:r>
              <a:rPr lang="en-GB" dirty="0"/>
              <a:t> </a:t>
            </a:r>
            <a:r>
              <a:rPr lang="en-GB" dirty="0" err="1" smtClean="0"/>
              <a:t>berlanjutnya</a:t>
            </a:r>
            <a:r>
              <a:rPr lang="en-GB" dirty="0" smtClean="0"/>
              <a:t> </a:t>
            </a:r>
            <a:r>
              <a:rPr lang="en-GB" dirty="0" err="1" smtClean="0"/>
              <a:t>pertumbuhan</a:t>
            </a:r>
            <a:r>
              <a:rPr lang="en-GB" dirty="0" smtClean="0"/>
              <a:t> </a:t>
            </a:r>
            <a:r>
              <a:rPr lang="en-GB" dirty="0" err="1"/>
              <a:t>dari</a:t>
            </a:r>
            <a:r>
              <a:rPr lang="en-GB" dirty="0"/>
              <a:t> 16,7 </a:t>
            </a:r>
            <a:r>
              <a:rPr lang="en-GB" dirty="0" err="1"/>
              <a:t>persen</a:t>
            </a:r>
            <a:r>
              <a:rPr lang="en-GB" dirty="0"/>
              <a:t> </a:t>
            </a:r>
            <a:r>
              <a:rPr lang="en-GB" dirty="0" err="1"/>
              <a:t>pada</a:t>
            </a:r>
            <a:r>
              <a:rPr lang="en-GB" dirty="0"/>
              <a:t> </a:t>
            </a:r>
            <a:r>
              <a:rPr lang="en-GB" dirty="0" err="1"/>
              <a:t>tahun</a:t>
            </a:r>
            <a:r>
              <a:rPr lang="en-GB" dirty="0"/>
              <a:t> 2010, 15,4 </a:t>
            </a:r>
            <a:r>
              <a:rPr lang="en-GB" dirty="0" err="1"/>
              <a:t>persen</a:t>
            </a:r>
            <a:r>
              <a:rPr lang="en-GB" dirty="0"/>
              <a:t> </a:t>
            </a:r>
            <a:r>
              <a:rPr lang="en-GB" dirty="0" err="1" smtClean="0"/>
              <a:t>pada</a:t>
            </a:r>
            <a:r>
              <a:rPr lang="en-GB" dirty="0" smtClean="0"/>
              <a:t> </a:t>
            </a:r>
            <a:r>
              <a:rPr lang="en-GB" dirty="0" err="1" smtClean="0"/>
              <a:t>tahun</a:t>
            </a:r>
            <a:r>
              <a:rPr lang="en-GB" dirty="0" smtClean="0"/>
              <a:t> </a:t>
            </a:r>
            <a:r>
              <a:rPr lang="en-GB" dirty="0"/>
              <a:t>2009 </a:t>
            </a:r>
            <a:r>
              <a:rPr lang="en-GB" dirty="0" err="1"/>
              <a:t>dan</a:t>
            </a:r>
            <a:r>
              <a:rPr lang="en-GB" dirty="0"/>
              <a:t> 15,7 </a:t>
            </a:r>
            <a:r>
              <a:rPr lang="en-GB" dirty="0" err="1"/>
              <a:t>persen</a:t>
            </a:r>
            <a:r>
              <a:rPr lang="en-GB" dirty="0"/>
              <a:t> </a:t>
            </a:r>
            <a:r>
              <a:rPr lang="en-GB" dirty="0" err="1"/>
              <a:t>pada</a:t>
            </a:r>
            <a:r>
              <a:rPr lang="en-GB" dirty="0"/>
              <a:t> </a:t>
            </a:r>
            <a:r>
              <a:rPr lang="en-GB" dirty="0" err="1"/>
              <a:t>tahun</a:t>
            </a:r>
            <a:r>
              <a:rPr lang="en-GB" dirty="0"/>
              <a:t> 2008.</a:t>
            </a:r>
          </a:p>
        </p:txBody>
      </p:sp>
    </p:spTree>
    <p:extLst>
      <p:ext uri="{BB962C8B-B14F-4D97-AF65-F5344CB8AC3E}">
        <p14:creationId xmlns:p14="http://schemas.microsoft.com/office/powerpoint/2010/main" val="2898071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Pekerja</a:t>
            </a:r>
            <a:r>
              <a:rPr lang="en-GB" dirty="0" smtClean="0"/>
              <a:t> </a:t>
            </a:r>
            <a:r>
              <a:rPr lang="en-GB" dirty="0" err="1" smtClean="0"/>
              <a:t>Rentan</a:t>
            </a:r>
            <a:endParaRPr lang="en-GB" dirty="0"/>
          </a:p>
        </p:txBody>
      </p:sp>
      <p:sp>
        <p:nvSpPr>
          <p:cNvPr id="3" name="Content Placeholder 2"/>
          <p:cNvSpPr>
            <a:spLocks noGrp="1"/>
          </p:cNvSpPr>
          <p:nvPr>
            <p:ph idx="1"/>
          </p:nvPr>
        </p:nvSpPr>
        <p:spPr/>
        <p:txBody>
          <a:bodyPr/>
          <a:lstStyle/>
          <a:p>
            <a:pPr marL="0" indent="0" algn="just">
              <a:buNone/>
            </a:pPr>
            <a:r>
              <a:rPr lang="en-GB" dirty="0" err="1"/>
              <a:t>Laporan</a:t>
            </a:r>
            <a:r>
              <a:rPr lang="en-GB" dirty="0"/>
              <a:t> ILO </a:t>
            </a:r>
            <a:r>
              <a:rPr lang="en-GB" dirty="0" err="1"/>
              <a:t>tentang</a:t>
            </a:r>
            <a:r>
              <a:rPr lang="en-GB" dirty="0"/>
              <a:t> </a:t>
            </a:r>
            <a:r>
              <a:rPr lang="en-GB" dirty="0" err="1"/>
              <a:t>Tren</a:t>
            </a:r>
            <a:r>
              <a:rPr lang="en-GB" dirty="0"/>
              <a:t> </a:t>
            </a:r>
            <a:r>
              <a:rPr lang="en-GB" dirty="0" err="1"/>
              <a:t>Ketenagakerjaan</a:t>
            </a:r>
            <a:r>
              <a:rPr lang="en-GB" dirty="0"/>
              <a:t> Global yang </a:t>
            </a:r>
            <a:r>
              <a:rPr lang="en-GB" dirty="0" err="1"/>
              <a:t>diterbitkan</a:t>
            </a:r>
            <a:r>
              <a:rPr lang="en-GB" dirty="0"/>
              <a:t> </a:t>
            </a:r>
            <a:r>
              <a:rPr lang="en-GB" dirty="0" err="1"/>
              <a:t>pada</a:t>
            </a:r>
            <a:r>
              <a:rPr lang="en-GB" dirty="0"/>
              <a:t> </a:t>
            </a:r>
            <a:r>
              <a:rPr lang="en-GB" dirty="0" err="1"/>
              <a:t>tahun</a:t>
            </a:r>
            <a:r>
              <a:rPr lang="en-GB" dirty="0"/>
              <a:t> 2013 </a:t>
            </a:r>
            <a:r>
              <a:rPr lang="en-GB" dirty="0" err="1"/>
              <a:t>memperkirakan</a:t>
            </a:r>
            <a:r>
              <a:rPr lang="en-GB" dirty="0"/>
              <a:t> </a:t>
            </a:r>
            <a:r>
              <a:rPr lang="en-GB" dirty="0" err="1"/>
              <a:t>bahwa</a:t>
            </a:r>
            <a:r>
              <a:rPr lang="en-GB" dirty="0"/>
              <a:t> </a:t>
            </a:r>
            <a:r>
              <a:rPr lang="en-GB" dirty="0" err="1"/>
              <a:t>pada</a:t>
            </a:r>
            <a:r>
              <a:rPr lang="en-GB" dirty="0"/>
              <a:t> </a:t>
            </a:r>
            <a:r>
              <a:rPr lang="en-GB" dirty="0" err="1"/>
              <a:t>tahun</a:t>
            </a:r>
            <a:r>
              <a:rPr lang="en-GB" dirty="0"/>
              <a:t> 2012, </a:t>
            </a:r>
            <a:r>
              <a:rPr lang="en-GB" dirty="0" err="1"/>
              <a:t>sebesar</a:t>
            </a:r>
            <a:r>
              <a:rPr lang="en-GB" dirty="0"/>
              <a:t> 59 </a:t>
            </a:r>
            <a:r>
              <a:rPr lang="en-GB" dirty="0" err="1"/>
              <a:t>persen</a:t>
            </a:r>
            <a:r>
              <a:rPr lang="en-GB" dirty="0"/>
              <a:t> </a:t>
            </a:r>
            <a:r>
              <a:rPr lang="en-GB" dirty="0" err="1"/>
              <a:t>dari</a:t>
            </a:r>
            <a:r>
              <a:rPr lang="en-GB" dirty="0"/>
              <a:t> </a:t>
            </a:r>
            <a:r>
              <a:rPr lang="en-GB" dirty="0" err="1"/>
              <a:t>mereka</a:t>
            </a:r>
            <a:r>
              <a:rPr lang="en-GB" dirty="0"/>
              <a:t> yang </a:t>
            </a:r>
            <a:r>
              <a:rPr lang="en-GB" dirty="0" err="1"/>
              <a:t>bekerja</a:t>
            </a:r>
            <a:r>
              <a:rPr lang="en-GB" dirty="0"/>
              <a:t> di </a:t>
            </a:r>
            <a:r>
              <a:rPr lang="en-GB" dirty="0" err="1"/>
              <a:t>negara</a:t>
            </a:r>
            <a:r>
              <a:rPr lang="en-GB" dirty="0"/>
              <a:t> </a:t>
            </a:r>
            <a:r>
              <a:rPr lang="en-GB" dirty="0" err="1"/>
              <a:t>berkembang</a:t>
            </a:r>
            <a:r>
              <a:rPr lang="en-GB" dirty="0"/>
              <a:t> </a:t>
            </a:r>
            <a:r>
              <a:rPr lang="en-GB" dirty="0" err="1"/>
              <a:t>merupakan</a:t>
            </a:r>
            <a:r>
              <a:rPr lang="en-GB" dirty="0"/>
              <a:t> </a:t>
            </a:r>
            <a:r>
              <a:rPr lang="en-GB" dirty="0" err="1"/>
              <a:t>pekerja</a:t>
            </a:r>
            <a:r>
              <a:rPr lang="en-GB" dirty="0"/>
              <a:t> </a:t>
            </a:r>
            <a:r>
              <a:rPr lang="en-GB" dirty="0" err="1"/>
              <a:t>rentan</a:t>
            </a:r>
            <a:r>
              <a:rPr lang="en-GB" dirty="0"/>
              <a:t> </a:t>
            </a:r>
            <a:r>
              <a:rPr lang="en-GB" dirty="0" err="1"/>
              <a:t>dan</a:t>
            </a:r>
            <a:r>
              <a:rPr lang="en-GB" dirty="0"/>
              <a:t> 61,4 </a:t>
            </a:r>
            <a:r>
              <a:rPr lang="en-GB" dirty="0" err="1"/>
              <a:t>persen</a:t>
            </a:r>
            <a:r>
              <a:rPr lang="en-GB" dirty="0"/>
              <a:t> </a:t>
            </a:r>
            <a:r>
              <a:rPr lang="en-GB" dirty="0" err="1"/>
              <a:t>dari</a:t>
            </a:r>
            <a:r>
              <a:rPr lang="en-GB" dirty="0"/>
              <a:t> </a:t>
            </a:r>
            <a:r>
              <a:rPr lang="en-GB" dirty="0" err="1"/>
              <a:t>keseluruhan</a:t>
            </a:r>
            <a:r>
              <a:rPr lang="en-GB" dirty="0"/>
              <a:t> </a:t>
            </a:r>
            <a:r>
              <a:rPr lang="en-GB" dirty="0" err="1"/>
              <a:t>pekerja</a:t>
            </a:r>
            <a:r>
              <a:rPr lang="en-GB" dirty="0"/>
              <a:t> di Asia Tenggara </a:t>
            </a:r>
            <a:r>
              <a:rPr lang="en-GB" dirty="0" err="1"/>
              <a:t>dan</a:t>
            </a:r>
            <a:r>
              <a:rPr lang="en-GB" dirty="0"/>
              <a:t> </a:t>
            </a:r>
            <a:r>
              <a:rPr lang="en-GB" dirty="0" err="1"/>
              <a:t>Pasiﬁ</a:t>
            </a:r>
            <a:r>
              <a:rPr lang="en-GB" dirty="0"/>
              <a:t> k </a:t>
            </a:r>
            <a:r>
              <a:rPr lang="en-GB" dirty="0" err="1"/>
              <a:t>merupakan</a:t>
            </a:r>
            <a:r>
              <a:rPr lang="en-GB" dirty="0"/>
              <a:t> </a:t>
            </a:r>
            <a:r>
              <a:rPr lang="en-GB" dirty="0" err="1"/>
              <a:t>pekerja</a:t>
            </a:r>
            <a:r>
              <a:rPr lang="en-GB" dirty="0"/>
              <a:t> </a:t>
            </a:r>
            <a:r>
              <a:rPr lang="en-GB" dirty="0" err="1"/>
              <a:t>rentan</a:t>
            </a:r>
            <a:r>
              <a:rPr lang="en-GB" dirty="0"/>
              <a:t>. </a:t>
            </a:r>
            <a:r>
              <a:rPr lang="en-GB" dirty="0" err="1"/>
              <a:t>Pekerjaan</a:t>
            </a:r>
            <a:r>
              <a:rPr lang="en-GB" dirty="0"/>
              <a:t> </a:t>
            </a:r>
            <a:r>
              <a:rPr lang="en-GB" dirty="0" err="1"/>
              <a:t>rentan</a:t>
            </a:r>
            <a:r>
              <a:rPr lang="en-GB" dirty="0"/>
              <a:t> di Indonesia </a:t>
            </a:r>
            <a:r>
              <a:rPr lang="en-GB" dirty="0" err="1"/>
              <a:t>diperkirakan</a:t>
            </a:r>
            <a:r>
              <a:rPr lang="en-GB" dirty="0"/>
              <a:t> </a:t>
            </a:r>
            <a:r>
              <a:rPr lang="en-GB" dirty="0" err="1"/>
              <a:t>lebih</a:t>
            </a:r>
            <a:r>
              <a:rPr lang="en-GB" dirty="0"/>
              <a:t> </a:t>
            </a:r>
            <a:r>
              <a:rPr lang="en-GB" dirty="0" err="1"/>
              <a:t>tinggi</a:t>
            </a:r>
            <a:r>
              <a:rPr lang="en-GB" dirty="0"/>
              <a:t> </a:t>
            </a:r>
            <a:r>
              <a:rPr lang="en-GB" dirty="0" err="1"/>
              <a:t>dari</a:t>
            </a:r>
            <a:r>
              <a:rPr lang="en-GB" dirty="0"/>
              <a:t> </a:t>
            </a:r>
            <a:r>
              <a:rPr lang="en-GB" dirty="0" err="1"/>
              <a:t>kedua</a:t>
            </a:r>
            <a:r>
              <a:rPr lang="en-GB" dirty="0"/>
              <a:t> </a:t>
            </a:r>
            <a:r>
              <a:rPr lang="en-GB" dirty="0" err="1"/>
              <a:t>kategori</a:t>
            </a:r>
            <a:r>
              <a:rPr lang="en-GB" dirty="0"/>
              <a:t> </a:t>
            </a:r>
            <a:r>
              <a:rPr lang="en-GB" dirty="0" err="1"/>
              <a:t>jumlah</a:t>
            </a:r>
            <a:r>
              <a:rPr lang="en-GB" dirty="0"/>
              <a:t> </a:t>
            </a:r>
            <a:r>
              <a:rPr lang="en-GB" dirty="0" err="1"/>
              <a:t>tersebut</a:t>
            </a:r>
            <a:r>
              <a:rPr lang="en-GB" dirty="0"/>
              <a:t>. </a:t>
            </a:r>
            <a:r>
              <a:rPr lang="en-GB" dirty="0" err="1"/>
              <a:t>Pada</a:t>
            </a:r>
            <a:r>
              <a:rPr lang="en-GB" dirty="0"/>
              <a:t> </a:t>
            </a:r>
            <a:r>
              <a:rPr lang="en-GB" dirty="0" err="1"/>
              <a:t>tahun</a:t>
            </a:r>
            <a:r>
              <a:rPr lang="en-GB" dirty="0"/>
              <a:t> 2012 </a:t>
            </a:r>
            <a:r>
              <a:rPr lang="en-GB" dirty="0" err="1"/>
              <a:t>diperkirakan</a:t>
            </a:r>
            <a:r>
              <a:rPr lang="en-GB" dirty="0"/>
              <a:t> 60 </a:t>
            </a:r>
            <a:r>
              <a:rPr lang="en-GB" dirty="0" err="1"/>
              <a:t>hingga</a:t>
            </a:r>
            <a:r>
              <a:rPr lang="en-GB" dirty="0"/>
              <a:t> 63 </a:t>
            </a:r>
            <a:r>
              <a:rPr lang="en-GB" dirty="0" err="1"/>
              <a:t>persen</a:t>
            </a:r>
            <a:r>
              <a:rPr lang="en-GB" dirty="0"/>
              <a:t> </a:t>
            </a:r>
            <a:r>
              <a:rPr lang="en-GB" dirty="0" err="1"/>
              <a:t>dari</a:t>
            </a:r>
            <a:r>
              <a:rPr lang="en-GB" dirty="0"/>
              <a:t> </a:t>
            </a:r>
            <a:r>
              <a:rPr lang="en-GB" dirty="0" err="1"/>
              <a:t>mereka</a:t>
            </a:r>
            <a:r>
              <a:rPr lang="en-GB" dirty="0"/>
              <a:t> yang </a:t>
            </a:r>
            <a:r>
              <a:rPr lang="en-GB" dirty="0" err="1"/>
              <a:t>bekerja</a:t>
            </a:r>
            <a:r>
              <a:rPr lang="en-GB" dirty="0"/>
              <a:t> </a:t>
            </a:r>
            <a:r>
              <a:rPr lang="en-GB" dirty="0" err="1"/>
              <a:t>bisa</a:t>
            </a:r>
            <a:r>
              <a:rPr lang="en-GB" dirty="0"/>
              <a:t> </a:t>
            </a:r>
            <a:r>
              <a:rPr lang="en-GB" dirty="0" err="1"/>
              <a:t>dikategorikan</a:t>
            </a:r>
            <a:r>
              <a:rPr lang="en-GB" dirty="0"/>
              <a:t> </a:t>
            </a:r>
            <a:r>
              <a:rPr lang="en-GB" dirty="0" err="1"/>
              <a:t>sebagai</a:t>
            </a:r>
            <a:r>
              <a:rPr lang="en-GB" dirty="0"/>
              <a:t> “</a:t>
            </a:r>
            <a:r>
              <a:rPr lang="en-GB" dirty="0" err="1"/>
              <a:t>pekerja</a:t>
            </a:r>
            <a:r>
              <a:rPr lang="en-GB" dirty="0"/>
              <a:t> </a:t>
            </a:r>
            <a:r>
              <a:rPr lang="en-GB" dirty="0" err="1"/>
              <a:t>rentan</a:t>
            </a:r>
            <a:r>
              <a:rPr lang="en-GB" dirty="0"/>
              <a:t>” (</a:t>
            </a:r>
            <a:r>
              <a:rPr lang="en-GB" dirty="0" err="1"/>
              <a:t>lihat</a:t>
            </a:r>
            <a:r>
              <a:rPr lang="en-GB" dirty="0"/>
              <a:t> </a:t>
            </a:r>
            <a:r>
              <a:rPr lang="en-GB" dirty="0" err="1"/>
              <a:t>tabel</a:t>
            </a:r>
            <a:r>
              <a:rPr lang="en-GB" dirty="0"/>
              <a:t> di </a:t>
            </a:r>
            <a:r>
              <a:rPr lang="en-GB" dirty="0" err="1"/>
              <a:t>bawah</a:t>
            </a:r>
            <a:r>
              <a:rPr lang="en-GB" dirty="0"/>
              <a:t>). </a:t>
            </a:r>
            <a:r>
              <a:rPr lang="en-GB" dirty="0" err="1"/>
              <a:t>Situasi</a:t>
            </a:r>
            <a:r>
              <a:rPr lang="en-GB" dirty="0"/>
              <a:t> </a:t>
            </a:r>
            <a:r>
              <a:rPr lang="en-GB" dirty="0" err="1"/>
              <a:t>pada</a:t>
            </a:r>
            <a:r>
              <a:rPr lang="en-GB" dirty="0"/>
              <a:t> </a:t>
            </a:r>
            <a:r>
              <a:rPr lang="en-GB" dirty="0" err="1"/>
              <a:t>tahun</a:t>
            </a:r>
            <a:r>
              <a:rPr lang="en-GB" dirty="0"/>
              <a:t> 2012 </a:t>
            </a:r>
            <a:r>
              <a:rPr lang="en-GB" dirty="0" err="1"/>
              <a:t>menunjukkan</a:t>
            </a:r>
            <a:r>
              <a:rPr lang="en-GB" dirty="0"/>
              <a:t> </a:t>
            </a:r>
            <a:r>
              <a:rPr lang="en-GB" dirty="0" err="1"/>
              <a:t>perkembangan</a:t>
            </a:r>
            <a:r>
              <a:rPr lang="en-GB" dirty="0"/>
              <a:t> solid </a:t>
            </a:r>
            <a:r>
              <a:rPr lang="en-GB" dirty="0" err="1"/>
              <a:t>dari</a:t>
            </a:r>
            <a:r>
              <a:rPr lang="en-GB" dirty="0"/>
              <a:t> </a:t>
            </a:r>
            <a:r>
              <a:rPr lang="en-GB" dirty="0" err="1"/>
              <a:t>tahun</a:t>
            </a:r>
            <a:r>
              <a:rPr lang="en-GB" dirty="0"/>
              <a:t> 2011, </a:t>
            </a:r>
            <a:r>
              <a:rPr lang="en-GB" dirty="0" err="1"/>
              <a:t>dengan</a:t>
            </a:r>
            <a:r>
              <a:rPr lang="en-GB" dirty="0"/>
              <a:t> </a:t>
            </a:r>
            <a:r>
              <a:rPr lang="en-GB" dirty="0" err="1"/>
              <a:t>perkiraan</a:t>
            </a:r>
            <a:r>
              <a:rPr lang="en-GB" dirty="0"/>
              <a:t> </a:t>
            </a:r>
            <a:r>
              <a:rPr lang="en-GB" dirty="0" err="1"/>
              <a:t>pekerjaan</a:t>
            </a:r>
            <a:r>
              <a:rPr lang="en-GB" dirty="0"/>
              <a:t> </a:t>
            </a:r>
            <a:r>
              <a:rPr lang="en-GB" dirty="0" err="1"/>
              <a:t>sebesar</a:t>
            </a:r>
            <a:r>
              <a:rPr lang="en-GB" dirty="0"/>
              <a:t> 65,76 </a:t>
            </a:r>
            <a:r>
              <a:rPr lang="en-GB" dirty="0" err="1"/>
              <a:t>persen</a:t>
            </a:r>
            <a:r>
              <a:rPr lang="en-GB" dirty="0"/>
              <a:t> </a:t>
            </a:r>
            <a:r>
              <a:rPr lang="en-GB" dirty="0" err="1"/>
              <a:t>pada</a:t>
            </a:r>
            <a:r>
              <a:rPr lang="en-GB" dirty="0"/>
              <a:t> </a:t>
            </a:r>
            <a:r>
              <a:rPr lang="en-GB" dirty="0" err="1"/>
              <a:t>Februari</a:t>
            </a:r>
            <a:r>
              <a:rPr lang="en-GB" dirty="0"/>
              <a:t> </a:t>
            </a:r>
            <a:r>
              <a:rPr lang="en-GB" dirty="0" err="1"/>
              <a:t>dan</a:t>
            </a:r>
            <a:r>
              <a:rPr lang="en-GB" dirty="0"/>
              <a:t> 62,17 </a:t>
            </a:r>
            <a:r>
              <a:rPr lang="en-GB" dirty="0" err="1"/>
              <a:t>persen</a:t>
            </a:r>
            <a:r>
              <a:rPr lang="en-GB" dirty="0"/>
              <a:t> </a:t>
            </a:r>
            <a:r>
              <a:rPr lang="en-GB" dirty="0" err="1"/>
              <a:t>pada</a:t>
            </a:r>
            <a:r>
              <a:rPr lang="en-GB" dirty="0"/>
              <a:t> </a:t>
            </a:r>
            <a:r>
              <a:rPr lang="en-GB" dirty="0" err="1"/>
              <a:t>Agustus</a:t>
            </a:r>
            <a:r>
              <a:rPr lang="en-GB" dirty="0"/>
              <a:t>.</a:t>
            </a:r>
          </a:p>
        </p:txBody>
      </p:sp>
    </p:spTree>
    <p:extLst>
      <p:ext uri="{BB962C8B-B14F-4D97-AF65-F5344CB8AC3E}">
        <p14:creationId xmlns:p14="http://schemas.microsoft.com/office/powerpoint/2010/main" val="628532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Presentase</a:t>
            </a:r>
            <a:r>
              <a:rPr lang="en-GB" dirty="0"/>
              <a:t> </a:t>
            </a:r>
            <a:r>
              <a:rPr lang="en-GB" dirty="0" err="1"/>
              <a:t>pekerja</a:t>
            </a:r>
            <a:r>
              <a:rPr lang="en-GB" dirty="0"/>
              <a:t> </a:t>
            </a:r>
            <a:r>
              <a:rPr lang="en-GB" dirty="0" err="1"/>
              <a:t>dalam</a:t>
            </a:r>
            <a:r>
              <a:rPr lang="en-GB" dirty="0"/>
              <a:t> </a:t>
            </a:r>
            <a:r>
              <a:rPr lang="en-GB" dirty="0" err="1"/>
              <a:t>pekerjaan</a:t>
            </a:r>
            <a:r>
              <a:rPr lang="en-GB" dirty="0"/>
              <a:t> </a:t>
            </a:r>
            <a:r>
              <a:rPr lang="en-GB" dirty="0" err="1"/>
              <a:t>rentan</a:t>
            </a:r>
            <a:r>
              <a:rPr lang="en-GB" dirty="0"/>
              <a:t> </a:t>
            </a:r>
            <a:r>
              <a:rPr lang="en-GB" dirty="0" err="1"/>
              <a:t>tahun</a:t>
            </a:r>
            <a:r>
              <a:rPr lang="en-GB" dirty="0"/>
              <a:t> </a:t>
            </a:r>
            <a:r>
              <a:rPr lang="en-GB" dirty="0" smtClean="0"/>
              <a:t>2012</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32300" y="35938"/>
            <a:ext cx="6045200" cy="6793832"/>
          </a:xfrm>
        </p:spPr>
      </p:pic>
    </p:spTree>
    <p:extLst>
      <p:ext uri="{BB962C8B-B14F-4D97-AF65-F5344CB8AC3E}">
        <p14:creationId xmlns:p14="http://schemas.microsoft.com/office/powerpoint/2010/main" val="10756774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Sumber</a:t>
            </a:r>
            <a:endParaRPr lang="en-GB" dirty="0"/>
          </a:p>
        </p:txBody>
      </p:sp>
      <p:sp>
        <p:nvSpPr>
          <p:cNvPr id="3" name="Content Placeholder 2"/>
          <p:cNvSpPr>
            <a:spLocks noGrp="1"/>
          </p:cNvSpPr>
          <p:nvPr>
            <p:ph idx="1"/>
          </p:nvPr>
        </p:nvSpPr>
        <p:spPr/>
        <p:txBody>
          <a:bodyPr/>
          <a:lstStyle/>
          <a:p>
            <a:r>
              <a:rPr lang="id-ID" dirty="0" smtClean="0">
                <a:solidFill>
                  <a:schemeClr val="tx1"/>
                </a:solidFill>
                <a:hlinkClick r:id="rId2"/>
              </a:rPr>
              <a:t>http</a:t>
            </a:r>
            <a:r>
              <a:rPr lang="id-ID" dirty="0">
                <a:solidFill>
                  <a:schemeClr val="tx1"/>
                </a:solidFill>
                <a:hlinkClick r:id="rId2"/>
              </a:rPr>
              <a:t>://</a:t>
            </a:r>
            <a:r>
              <a:rPr lang="id-ID" dirty="0" smtClean="0">
                <a:solidFill>
                  <a:schemeClr val="tx1"/>
                </a:solidFill>
                <a:hlinkClick r:id="rId2"/>
              </a:rPr>
              <a:t>glossary.econguru.com/economic-term/job+vacancy+rate</a:t>
            </a:r>
            <a:endParaRPr lang="en-GB" dirty="0" smtClean="0">
              <a:solidFill>
                <a:schemeClr val="tx1"/>
              </a:solidFill>
            </a:endParaRPr>
          </a:p>
          <a:p>
            <a:r>
              <a:rPr lang="id-ID" dirty="0">
                <a:solidFill>
                  <a:schemeClr val="tx1"/>
                </a:solidFill>
                <a:hlinkClick r:id="rId3"/>
              </a:rPr>
              <a:t>http://www.bps.go.id/tab_sub/view.php?tabel=1&amp;daftar=1&amp;id_subyek=06&amp;notab=2</a:t>
            </a:r>
            <a:endParaRPr lang="en-GB" dirty="0">
              <a:solidFill>
                <a:schemeClr val="tx1"/>
              </a:solidFill>
            </a:endParaRPr>
          </a:p>
          <a:p>
            <a:r>
              <a:rPr lang="id-ID" dirty="0">
                <a:solidFill>
                  <a:schemeClr val="tx1"/>
                </a:solidFill>
                <a:hlinkClick r:id="rId4"/>
              </a:rPr>
              <a:t>http://</a:t>
            </a:r>
            <a:r>
              <a:rPr lang="id-ID" dirty="0" smtClean="0">
                <a:solidFill>
                  <a:schemeClr val="tx1"/>
                </a:solidFill>
                <a:hlinkClick r:id="rId4"/>
              </a:rPr>
              <a:t>www.datastatistik-indonesia.com</a:t>
            </a:r>
            <a:endParaRPr lang="en-GB" dirty="0" smtClean="0">
              <a:solidFill>
                <a:schemeClr val="tx1"/>
              </a:solidFill>
            </a:endParaRPr>
          </a:p>
          <a:p>
            <a:r>
              <a:rPr lang="en-GB" dirty="0">
                <a:solidFill>
                  <a:schemeClr val="tx1"/>
                </a:solidFill>
              </a:rPr>
              <a:t>BPS (2012</a:t>
            </a:r>
            <a:r>
              <a:rPr lang="en-GB" dirty="0" smtClean="0">
                <a:solidFill>
                  <a:schemeClr val="tx1"/>
                </a:solidFill>
              </a:rPr>
              <a:t>), </a:t>
            </a:r>
            <a:r>
              <a:rPr lang="en-GB" dirty="0" err="1">
                <a:solidFill>
                  <a:schemeClr val="tx1"/>
                </a:solidFill>
              </a:rPr>
              <a:t>Badan</a:t>
            </a:r>
            <a:r>
              <a:rPr lang="en-GB" dirty="0">
                <a:solidFill>
                  <a:schemeClr val="tx1"/>
                </a:solidFill>
              </a:rPr>
              <a:t> </a:t>
            </a:r>
            <a:r>
              <a:rPr lang="en-GB" dirty="0" err="1">
                <a:solidFill>
                  <a:schemeClr val="tx1"/>
                </a:solidFill>
              </a:rPr>
              <a:t>Pusat</a:t>
            </a:r>
            <a:r>
              <a:rPr lang="en-GB" dirty="0">
                <a:solidFill>
                  <a:schemeClr val="tx1"/>
                </a:solidFill>
              </a:rPr>
              <a:t> </a:t>
            </a:r>
            <a:r>
              <a:rPr lang="en-GB" dirty="0" err="1">
                <a:solidFill>
                  <a:schemeClr val="tx1"/>
                </a:solidFill>
              </a:rPr>
              <a:t>Statistik</a:t>
            </a:r>
            <a:r>
              <a:rPr lang="en-GB" dirty="0">
                <a:solidFill>
                  <a:schemeClr val="tx1"/>
                </a:solidFill>
              </a:rPr>
              <a:t>: Jakarta.</a:t>
            </a:r>
            <a:endParaRPr lang="en-GB" dirty="0">
              <a:solidFill>
                <a:schemeClr val="tx1"/>
              </a:solidFill>
            </a:endParaRPr>
          </a:p>
        </p:txBody>
      </p:sp>
    </p:spTree>
    <p:extLst>
      <p:ext uri="{BB962C8B-B14F-4D97-AF65-F5344CB8AC3E}">
        <p14:creationId xmlns:p14="http://schemas.microsoft.com/office/powerpoint/2010/main" val="2046414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Pengertian</a:t>
            </a:r>
            <a:endParaRPr lang="en-GB" dirty="0"/>
          </a:p>
        </p:txBody>
      </p:sp>
      <p:sp>
        <p:nvSpPr>
          <p:cNvPr id="3" name="Content Placeholder 2"/>
          <p:cNvSpPr>
            <a:spLocks noGrp="1"/>
          </p:cNvSpPr>
          <p:nvPr>
            <p:ph idx="1"/>
          </p:nvPr>
        </p:nvSpPr>
        <p:spPr/>
        <p:txBody>
          <a:bodyPr>
            <a:normAutofit/>
          </a:bodyPr>
          <a:lstStyle/>
          <a:p>
            <a:pPr algn="just"/>
            <a:r>
              <a:rPr lang="id-ID" sz="2400" i="1" dirty="0"/>
              <a:t>job vacancy</a:t>
            </a:r>
            <a:r>
              <a:rPr lang="id-ID" sz="2400" dirty="0"/>
              <a:t> (lowongan kerja)  adalah rasio kecil yang sederhana dari jumlah lowongan pekerjaan dalam perekonomian dengan jumlah lapangan kerja dan lowongan pekerjaan</a:t>
            </a:r>
            <a:r>
              <a:rPr lang="id-ID" sz="2400" dirty="0" smtClean="0"/>
              <a:t>.</a:t>
            </a:r>
            <a:endParaRPr lang="en-GB" sz="2400" dirty="0" smtClean="0"/>
          </a:p>
          <a:p>
            <a:pPr algn="just"/>
            <a:r>
              <a:rPr lang="id-ID" sz="2400" dirty="0"/>
              <a:t>menurut Kamus Besar Bahasa Indonesia adalah (1) orang yang bekerja atau mengerjakan sesuatu; pekerja; pegawai, dsb (2) orang yang mampu melakukan pekerjaan baik di dalam maupun di luar hubungan kerja</a:t>
            </a:r>
            <a:r>
              <a:rPr lang="id-ID" sz="2400" dirty="0" smtClean="0"/>
              <a:t>.</a:t>
            </a:r>
            <a:endParaRPr lang="en-GB" sz="2400" dirty="0"/>
          </a:p>
        </p:txBody>
      </p:sp>
    </p:spTree>
    <p:extLst>
      <p:ext uri="{BB962C8B-B14F-4D97-AF65-F5344CB8AC3E}">
        <p14:creationId xmlns:p14="http://schemas.microsoft.com/office/powerpoint/2010/main" val="124350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Website </a:t>
            </a:r>
            <a:r>
              <a:rPr lang="en-GB" dirty="0" err="1" smtClean="0"/>
              <a:t>Pendukung</a:t>
            </a:r>
            <a:endParaRPr lang="en-GB" dirty="0"/>
          </a:p>
        </p:txBody>
      </p:sp>
      <p:sp>
        <p:nvSpPr>
          <p:cNvPr id="3" name="Content Placeholder 2"/>
          <p:cNvSpPr>
            <a:spLocks noGrp="1"/>
          </p:cNvSpPr>
          <p:nvPr>
            <p:ph idx="1"/>
          </p:nvPr>
        </p:nvSpPr>
        <p:spPr/>
        <p:txBody>
          <a:bodyPr/>
          <a:lstStyle/>
          <a:p>
            <a:pPr marL="0" indent="0">
              <a:buNone/>
            </a:pPr>
            <a:r>
              <a:rPr lang="id-ID" dirty="0"/>
              <a:t>Website yang banyak digunakan masyarakat untuk mencari lowongan pekerjaan pada umumnya, antara lain :</a:t>
            </a:r>
            <a:endParaRPr lang="en-GB" dirty="0"/>
          </a:p>
          <a:p>
            <a:pPr lvl="0"/>
            <a:r>
              <a:rPr lang="id-ID" dirty="0"/>
              <a:t>Jobsdb.com</a:t>
            </a:r>
            <a:endParaRPr lang="en-GB" dirty="0"/>
          </a:p>
          <a:p>
            <a:pPr lvl="0"/>
            <a:r>
              <a:rPr lang="id-ID" dirty="0" smtClean="0"/>
              <a:t>Jobstreet.co.id</a:t>
            </a:r>
            <a:endParaRPr lang="en-GB" dirty="0"/>
          </a:p>
        </p:txBody>
      </p:sp>
    </p:spTree>
    <p:extLst>
      <p:ext uri="{BB962C8B-B14F-4D97-AF65-F5344CB8AC3E}">
        <p14:creationId xmlns:p14="http://schemas.microsoft.com/office/powerpoint/2010/main" val="1785267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Bidang</a:t>
            </a:r>
            <a:r>
              <a:rPr lang="en-GB" dirty="0" smtClean="0"/>
              <a:t> </a:t>
            </a:r>
            <a:r>
              <a:rPr lang="en-GB" dirty="0" err="1" smtClean="0"/>
              <a:t>Pekerjaan</a:t>
            </a:r>
            <a:r>
              <a:rPr lang="en-GB" dirty="0" smtClean="0"/>
              <a:t> </a:t>
            </a:r>
            <a:r>
              <a:rPr lang="en-GB" dirty="0" err="1" smtClean="0"/>
              <a:t>Utama</a:t>
            </a:r>
            <a:endParaRPr lang="en-GB" dirty="0"/>
          </a:p>
        </p:txBody>
      </p:sp>
      <p:sp>
        <p:nvSpPr>
          <p:cNvPr id="3" name="Content Placeholder 2"/>
          <p:cNvSpPr>
            <a:spLocks noGrp="1"/>
          </p:cNvSpPr>
          <p:nvPr>
            <p:ph idx="1"/>
          </p:nvPr>
        </p:nvSpPr>
        <p:spPr>
          <a:xfrm>
            <a:off x="3574612" y="1242004"/>
            <a:ext cx="8388788" cy="4364848"/>
          </a:xfrm>
        </p:spPr>
        <p:txBody>
          <a:bodyPr>
            <a:normAutofit fontScale="92500" lnSpcReduction="10000"/>
          </a:bodyPr>
          <a:lstStyle/>
          <a:p>
            <a:pPr marL="0" indent="0">
              <a:buNone/>
            </a:pPr>
            <a:r>
              <a:rPr lang="id-ID" dirty="0"/>
              <a:t>Menurut Sakernas, 10 lapangan pekerjaan utama adalah :</a:t>
            </a:r>
            <a:endParaRPr lang="en-GB" dirty="0"/>
          </a:p>
          <a:p>
            <a:pPr lvl="0"/>
            <a:r>
              <a:rPr lang="id-ID" dirty="0"/>
              <a:t>Pertanian, perkebunan, kehutanan, perburuan dan perikanan</a:t>
            </a:r>
            <a:endParaRPr lang="en-GB" dirty="0"/>
          </a:p>
          <a:p>
            <a:pPr lvl="0"/>
            <a:r>
              <a:rPr lang="id-ID" dirty="0"/>
              <a:t>Pertambangan dan penggalian</a:t>
            </a:r>
            <a:endParaRPr lang="en-GB" dirty="0"/>
          </a:p>
          <a:p>
            <a:pPr lvl="0"/>
            <a:r>
              <a:rPr lang="id-ID" dirty="0"/>
              <a:t>Industri </a:t>
            </a:r>
            <a:endParaRPr lang="en-GB" dirty="0"/>
          </a:p>
          <a:p>
            <a:pPr lvl="0"/>
            <a:r>
              <a:rPr lang="id-ID" dirty="0"/>
              <a:t>Listrik, gas dan air</a:t>
            </a:r>
            <a:endParaRPr lang="en-GB" dirty="0"/>
          </a:p>
          <a:p>
            <a:pPr lvl="0"/>
            <a:r>
              <a:rPr lang="id-ID" dirty="0"/>
              <a:t>Konstruksi </a:t>
            </a:r>
            <a:endParaRPr lang="en-GB" dirty="0"/>
          </a:p>
          <a:p>
            <a:pPr lvl="0"/>
            <a:r>
              <a:rPr lang="id-ID" dirty="0"/>
              <a:t>Perdagangan, rumah makan dan jasa akomodasi</a:t>
            </a:r>
            <a:endParaRPr lang="en-GB" dirty="0"/>
          </a:p>
          <a:p>
            <a:pPr lvl="0"/>
            <a:r>
              <a:rPr lang="id-ID" dirty="0"/>
              <a:t>Transportasi, pergudangan dan komunikasi</a:t>
            </a:r>
            <a:endParaRPr lang="en-GB" dirty="0"/>
          </a:p>
          <a:p>
            <a:pPr lvl="0"/>
            <a:r>
              <a:rPr lang="id-ID" dirty="0"/>
              <a:t>Lembaga keuangan, real estate, usaha persewaan dan jasa perusahaan</a:t>
            </a:r>
            <a:endParaRPr lang="en-GB" dirty="0"/>
          </a:p>
          <a:p>
            <a:pPr lvl="0"/>
            <a:r>
              <a:rPr lang="id-ID" dirty="0"/>
              <a:t>Jasa kemasyarakatan, sosial dan perorangan</a:t>
            </a:r>
            <a:endParaRPr lang="en-GB" dirty="0"/>
          </a:p>
          <a:p>
            <a:pPr lvl="0"/>
            <a:r>
              <a:rPr lang="id-ID" dirty="0"/>
              <a:t>Lainnya </a:t>
            </a:r>
            <a:endParaRPr lang="en-GB" dirty="0"/>
          </a:p>
          <a:p>
            <a:endParaRPr lang="en-GB" dirty="0"/>
          </a:p>
        </p:txBody>
      </p:sp>
    </p:spTree>
    <p:extLst>
      <p:ext uri="{BB962C8B-B14F-4D97-AF65-F5344CB8AC3E}">
        <p14:creationId xmlns:p14="http://schemas.microsoft.com/office/powerpoint/2010/main" val="4199316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152900" y="495300"/>
            <a:ext cx="8039100" cy="479425"/>
          </a:xfrm>
        </p:spPr>
        <p:txBody>
          <a:bodyPr>
            <a:normAutofit fontScale="90000"/>
          </a:bodyPr>
          <a:lstStyle/>
          <a:p>
            <a:r>
              <a:rPr lang="en-GB" sz="3600" dirty="0" smtClean="0">
                <a:solidFill>
                  <a:schemeClr val="tx1"/>
                </a:solidFill>
              </a:rPr>
              <a:t>Survey </a:t>
            </a:r>
            <a:r>
              <a:rPr lang="en-GB" sz="3600" dirty="0" err="1" smtClean="0">
                <a:solidFill>
                  <a:schemeClr val="tx1"/>
                </a:solidFill>
              </a:rPr>
              <a:t>Pekerjaan</a:t>
            </a:r>
            <a:r>
              <a:rPr lang="en-GB" sz="3600" dirty="0" smtClean="0">
                <a:solidFill>
                  <a:schemeClr val="tx1"/>
                </a:solidFill>
              </a:rPr>
              <a:t> </a:t>
            </a:r>
            <a:r>
              <a:rPr lang="en-GB" sz="3600" dirty="0" err="1" smtClean="0">
                <a:solidFill>
                  <a:schemeClr val="tx1"/>
                </a:solidFill>
              </a:rPr>
              <a:t>utama</a:t>
            </a:r>
            <a:r>
              <a:rPr lang="en-GB" sz="3600" dirty="0" smtClean="0">
                <a:solidFill>
                  <a:schemeClr val="tx1"/>
                </a:solidFill>
              </a:rPr>
              <a:t> </a:t>
            </a:r>
            <a:r>
              <a:rPr lang="en-GB" sz="3600" dirty="0" err="1" smtClean="0">
                <a:solidFill>
                  <a:schemeClr val="tx1"/>
                </a:solidFill>
              </a:rPr>
              <a:t>tahun</a:t>
            </a:r>
            <a:r>
              <a:rPr lang="en-GB" sz="3600" dirty="0" smtClean="0">
                <a:solidFill>
                  <a:schemeClr val="tx1"/>
                </a:solidFill>
              </a:rPr>
              <a:t> 2004-2009</a:t>
            </a:r>
            <a:endParaRPr lang="en-GB" sz="3600" dirty="0">
              <a:solidFill>
                <a:schemeClr val="tx1"/>
              </a:solidFill>
            </a:endParaRPr>
          </a:p>
        </p:txBody>
      </p:sp>
      <p:graphicFrame>
        <p:nvGraphicFramePr>
          <p:cNvPr id="7" name="Content Placeholder 5"/>
          <p:cNvGraphicFramePr>
            <a:graphicFrameLocks/>
          </p:cNvGraphicFramePr>
          <p:nvPr>
            <p:extLst>
              <p:ext uri="{D42A27DB-BD31-4B8C-83A1-F6EECF244321}">
                <p14:modId xmlns:p14="http://schemas.microsoft.com/office/powerpoint/2010/main" val="773138291"/>
              </p:ext>
            </p:extLst>
          </p:nvPr>
        </p:nvGraphicFramePr>
        <p:xfrm>
          <a:off x="393700" y="1555750"/>
          <a:ext cx="11359168" cy="4353062"/>
        </p:xfrm>
        <a:graphic>
          <a:graphicData uri="http://schemas.openxmlformats.org/drawingml/2006/table">
            <a:tbl>
              <a:tblPr/>
              <a:tblGrid>
                <a:gridCol w="238638"/>
                <a:gridCol w="3245476"/>
                <a:gridCol w="715914"/>
                <a:gridCol w="715914"/>
                <a:gridCol w="715914"/>
                <a:gridCol w="715914"/>
                <a:gridCol w="715914"/>
                <a:gridCol w="715914"/>
                <a:gridCol w="715914"/>
                <a:gridCol w="715914"/>
                <a:gridCol w="715914"/>
                <a:gridCol w="715914"/>
                <a:gridCol w="715914"/>
              </a:tblGrid>
              <a:tr h="397351">
                <a:tc rowSpan="2">
                  <a:txBody>
                    <a:bodyPr/>
                    <a:lstStyle/>
                    <a:p>
                      <a:pPr algn="ctr" fontAlgn="ctr"/>
                      <a:r>
                        <a:rPr lang="en-GB" sz="800" b="1" i="0" u="none" strike="noStrike">
                          <a:solidFill>
                            <a:srgbClr val="FFFFFF"/>
                          </a:solidFill>
                          <a:effectLst/>
                          <a:latin typeface="Calibri" panose="020F0502020204030204" pitchFamily="34" charset="0"/>
                        </a:rPr>
                        <a:t>No.</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rowSpan="2">
                  <a:txBody>
                    <a:bodyPr/>
                    <a:lstStyle/>
                    <a:p>
                      <a:pPr algn="ctr" fontAlgn="ctr"/>
                      <a:r>
                        <a:rPr lang="en-GB" sz="800" b="1" i="0" u="none" strike="noStrike">
                          <a:solidFill>
                            <a:srgbClr val="FFFFFF"/>
                          </a:solidFill>
                          <a:effectLst/>
                          <a:latin typeface="Calibri" panose="020F0502020204030204" pitchFamily="34" charset="0"/>
                        </a:rPr>
                        <a:t>Lapangan Pekerjaan Utama</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rowSpan="2">
                  <a:txBody>
                    <a:bodyPr/>
                    <a:lstStyle/>
                    <a:p>
                      <a:pPr algn="ctr" fontAlgn="ctr"/>
                      <a:r>
                        <a:rPr lang="en-GB" sz="800" b="1" i="0" u="none" strike="noStrike">
                          <a:solidFill>
                            <a:srgbClr val="FFFFFF"/>
                          </a:solidFill>
                          <a:effectLst/>
                          <a:latin typeface="Calibri" panose="020F0502020204030204" pitchFamily="34" charset="0"/>
                        </a:rPr>
                        <a:t>2004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gridSpan="2">
                  <a:txBody>
                    <a:bodyPr/>
                    <a:lstStyle/>
                    <a:p>
                      <a:pPr algn="ctr" fontAlgn="ctr"/>
                      <a:r>
                        <a:rPr lang="en-GB" sz="800" b="1" i="0" u="none" strike="noStrike">
                          <a:solidFill>
                            <a:srgbClr val="FFFFFF"/>
                          </a:solidFill>
                          <a:effectLst/>
                          <a:latin typeface="Calibri" panose="020F0502020204030204" pitchFamily="34" charset="0"/>
                        </a:rPr>
                        <a:t>2005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hMerge="1">
                  <a:txBody>
                    <a:bodyPr/>
                    <a:lstStyle/>
                    <a:p>
                      <a:endParaRPr lang="en-GB"/>
                    </a:p>
                  </a:txBody>
                  <a:tcPr/>
                </a:tc>
                <a:tc gridSpan="2">
                  <a:txBody>
                    <a:bodyPr/>
                    <a:lstStyle/>
                    <a:p>
                      <a:pPr algn="ctr" fontAlgn="ctr"/>
                      <a:r>
                        <a:rPr lang="en-GB" sz="800" b="1" i="0" u="none" strike="noStrike">
                          <a:solidFill>
                            <a:srgbClr val="FFFFFF"/>
                          </a:solidFill>
                          <a:effectLst/>
                          <a:latin typeface="Calibri" panose="020F0502020204030204" pitchFamily="34" charset="0"/>
                        </a:rPr>
                        <a:t>2006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hMerge="1">
                  <a:txBody>
                    <a:bodyPr/>
                    <a:lstStyle/>
                    <a:p>
                      <a:endParaRPr lang="en-GB"/>
                    </a:p>
                  </a:txBody>
                  <a:tcPr/>
                </a:tc>
                <a:tc gridSpan="2">
                  <a:txBody>
                    <a:bodyPr/>
                    <a:lstStyle/>
                    <a:p>
                      <a:pPr algn="ctr" fontAlgn="ctr"/>
                      <a:r>
                        <a:rPr lang="en-GB" sz="800" b="1" i="0" u="none" strike="noStrike">
                          <a:solidFill>
                            <a:srgbClr val="FFFFFF"/>
                          </a:solidFill>
                          <a:effectLst/>
                          <a:latin typeface="Calibri" panose="020F0502020204030204" pitchFamily="34" charset="0"/>
                        </a:rPr>
                        <a:t>2007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hMerge="1">
                  <a:txBody>
                    <a:bodyPr/>
                    <a:lstStyle/>
                    <a:p>
                      <a:endParaRPr lang="en-GB"/>
                    </a:p>
                  </a:txBody>
                  <a:tcPr/>
                </a:tc>
                <a:tc gridSpan="2">
                  <a:txBody>
                    <a:bodyPr/>
                    <a:lstStyle/>
                    <a:p>
                      <a:pPr algn="ctr" fontAlgn="ctr"/>
                      <a:r>
                        <a:rPr lang="en-GB" sz="800" b="1" i="0" u="none" strike="noStrike">
                          <a:solidFill>
                            <a:srgbClr val="FFFFFF"/>
                          </a:solidFill>
                          <a:effectLst/>
                          <a:latin typeface="Calibri" panose="020F0502020204030204" pitchFamily="34" charset="0"/>
                        </a:rPr>
                        <a:t>2008</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hMerge="1">
                  <a:txBody>
                    <a:bodyPr/>
                    <a:lstStyle/>
                    <a:p>
                      <a:endParaRPr lang="en-GB"/>
                    </a:p>
                  </a:txBody>
                  <a:tcPr/>
                </a:tc>
                <a:tc gridSpan="2">
                  <a:txBody>
                    <a:bodyPr/>
                    <a:lstStyle/>
                    <a:p>
                      <a:pPr algn="ctr" fontAlgn="ctr"/>
                      <a:r>
                        <a:rPr lang="en-GB" sz="800" b="1" i="0" u="none" strike="noStrike">
                          <a:solidFill>
                            <a:srgbClr val="FFFFFF"/>
                          </a:solidFill>
                          <a:effectLst/>
                          <a:latin typeface="Calibri" panose="020F0502020204030204" pitchFamily="34" charset="0"/>
                        </a:rPr>
                        <a:t>2009</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hMerge="1">
                  <a:txBody>
                    <a:bodyPr/>
                    <a:lstStyle/>
                    <a:p>
                      <a:endParaRPr lang="en-GB"/>
                    </a:p>
                  </a:txBody>
                  <a:tcPr/>
                </a:tc>
              </a:tr>
              <a:tr h="397351">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gn="ctr" fontAlgn="ctr"/>
                      <a:r>
                        <a:rPr lang="en-GB" sz="800" b="1" i="0" u="none" strike="noStrike">
                          <a:solidFill>
                            <a:srgbClr val="FFFFFF"/>
                          </a:solidFill>
                          <a:effectLst/>
                          <a:latin typeface="Calibri" panose="020F0502020204030204" pitchFamily="34" charset="0"/>
                        </a:rPr>
                        <a:t>Februari</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800" b="1" i="0" u="none" strike="noStrike">
                          <a:solidFill>
                            <a:srgbClr val="FFFFFF"/>
                          </a:solidFill>
                          <a:effectLst/>
                          <a:latin typeface="Calibri" panose="020F0502020204030204" pitchFamily="34" charset="0"/>
                        </a:rPr>
                        <a:t>November</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800" b="1" i="0" u="none" strike="noStrike">
                          <a:solidFill>
                            <a:srgbClr val="FFFFFF"/>
                          </a:solidFill>
                          <a:effectLst/>
                          <a:latin typeface="Calibri" panose="020F0502020204030204" pitchFamily="34" charset="0"/>
                        </a:rPr>
                        <a:t>Februari</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800" b="1" i="0" u="none" strike="noStrike">
                          <a:solidFill>
                            <a:srgbClr val="FFFFFF"/>
                          </a:solidFill>
                          <a:effectLst/>
                          <a:latin typeface="Calibri" panose="020F0502020204030204" pitchFamily="34" charset="0"/>
                        </a:rPr>
                        <a:t>Agustus</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800" b="1" i="0" u="none" strike="noStrike">
                          <a:solidFill>
                            <a:srgbClr val="FFFFFF"/>
                          </a:solidFill>
                          <a:effectLst/>
                          <a:latin typeface="Calibri" panose="020F0502020204030204" pitchFamily="34" charset="0"/>
                        </a:rPr>
                        <a:t>Februari</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800" b="1" i="0" u="none" strike="noStrike">
                          <a:solidFill>
                            <a:srgbClr val="FFFFFF"/>
                          </a:solidFill>
                          <a:effectLst/>
                          <a:latin typeface="Calibri" panose="020F0502020204030204" pitchFamily="34" charset="0"/>
                        </a:rPr>
                        <a:t>Agustus</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800" b="1" i="0" u="none" strike="noStrike">
                          <a:solidFill>
                            <a:srgbClr val="FFFFFF"/>
                          </a:solidFill>
                          <a:effectLst/>
                          <a:latin typeface="Calibri" panose="020F0502020204030204" pitchFamily="34" charset="0"/>
                        </a:rPr>
                        <a:t>Februari</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800" b="1" i="0" u="none" strike="noStrike">
                          <a:solidFill>
                            <a:srgbClr val="FFFFFF"/>
                          </a:solidFill>
                          <a:effectLst/>
                          <a:latin typeface="Calibri" panose="020F0502020204030204" pitchFamily="34" charset="0"/>
                        </a:rPr>
                        <a:t>Agustus</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800" b="1" i="0" u="none" strike="noStrike">
                          <a:solidFill>
                            <a:srgbClr val="FFFFFF"/>
                          </a:solidFill>
                          <a:effectLst/>
                          <a:latin typeface="Calibri" panose="020F0502020204030204" pitchFamily="34" charset="0"/>
                        </a:rPr>
                        <a:t>Februari</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800" b="1" i="0" u="none" strike="noStrike">
                          <a:solidFill>
                            <a:srgbClr val="FFFFFF"/>
                          </a:solidFill>
                          <a:effectLst/>
                          <a:latin typeface="Calibri" panose="020F0502020204030204" pitchFamily="34" charset="0"/>
                        </a:rPr>
                        <a:t>Agustus</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r>
              <a:tr h="296530">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r" fontAlgn="ctr"/>
                      <a:r>
                        <a:rPr lang="en-GB" sz="9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r>
              <a:tr h="296530">
                <a:tc>
                  <a:txBody>
                    <a:bodyPr/>
                    <a:lstStyle/>
                    <a:p>
                      <a:pPr algn="ctr" fontAlgn="ctr"/>
                      <a:r>
                        <a:rPr lang="en-GB" sz="700" b="0" i="0" u="none" strike="noStrike">
                          <a:solidFill>
                            <a:srgbClr val="000000"/>
                          </a:solidFill>
                          <a:effectLst/>
                          <a:latin typeface="Calibri" panose="020F0502020204030204" pitchFamily="34" charset="0"/>
                        </a:rPr>
                        <a:t>1</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fi-FI" sz="700" b="0" i="0" u="none" strike="noStrike">
                          <a:solidFill>
                            <a:srgbClr val="000000"/>
                          </a:solidFill>
                          <a:effectLst/>
                          <a:latin typeface="Calibri" panose="020F0502020204030204" pitchFamily="34" charset="0"/>
                        </a:rPr>
                        <a:t>Pertanian, Perkebunan, Kehutanan, Perburuan dan Perikanan</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700" b="0" i="0" u="none" strike="noStrike">
                          <a:solidFill>
                            <a:srgbClr val="000000"/>
                          </a:solidFill>
                          <a:effectLst/>
                          <a:latin typeface="Calibri" panose="020F0502020204030204" pitchFamily="34" charset="0"/>
                        </a:rPr>
                        <a:t> 40 608 019</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41 814 197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41 309 776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42 323 190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40 136 242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42 608 760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41 206 474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42 689 635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41 331 706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43 029 493</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41 611 840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96530">
                <a:tc>
                  <a:txBody>
                    <a:bodyPr/>
                    <a:lstStyle/>
                    <a:p>
                      <a:pPr algn="ctr" fontAlgn="ctr"/>
                      <a:r>
                        <a:rPr lang="en-GB" sz="700" b="0" i="0" u="none" strike="noStrike">
                          <a:solidFill>
                            <a:srgbClr val="000000"/>
                          </a:solidFill>
                          <a:effectLst/>
                          <a:latin typeface="Calibri" panose="020F0502020204030204" pitchFamily="34" charset="0"/>
                        </a:rPr>
                        <a:t>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700" b="0" i="0" u="none" strike="noStrike">
                          <a:solidFill>
                            <a:srgbClr val="000000"/>
                          </a:solidFill>
                          <a:effectLst/>
                          <a:latin typeface="Calibri" panose="020F0502020204030204" pitchFamily="34" charset="0"/>
                        </a:rPr>
                        <a:t>Pertambangan dan Penggalian</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700" b="0" i="0" u="none" strike="noStrike">
                          <a:solidFill>
                            <a:srgbClr val="000000"/>
                          </a:solidFill>
                          <a:effectLst/>
                          <a:latin typeface="Calibri" panose="020F0502020204030204" pitchFamily="34" charset="0"/>
                        </a:rPr>
                        <a:t> 1 034 716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808 842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904 194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947 097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923 591</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1 020 807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994 614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1 062 309</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1 070 540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1 139 495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1 155 233</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96530">
                <a:tc>
                  <a:txBody>
                    <a:bodyPr/>
                    <a:lstStyle/>
                    <a:p>
                      <a:pPr algn="ctr" fontAlgn="ctr"/>
                      <a:r>
                        <a:rPr lang="en-GB" sz="700" b="0" i="0" u="none" strike="noStrike">
                          <a:solidFill>
                            <a:srgbClr val="000000"/>
                          </a:solidFill>
                          <a:effectLst/>
                          <a:latin typeface="Calibri" panose="020F0502020204030204" pitchFamily="34" charset="0"/>
                        </a:rPr>
                        <a:t>3</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700" b="0" i="0" u="none" strike="noStrike">
                          <a:solidFill>
                            <a:srgbClr val="000000"/>
                          </a:solidFill>
                          <a:effectLst/>
                          <a:latin typeface="Calibri" panose="020F0502020204030204" pitchFamily="34" charset="0"/>
                        </a:rPr>
                        <a:t>Industri</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700" b="0" i="0" u="none" strike="noStrike">
                          <a:solidFill>
                            <a:srgbClr val="000000"/>
                          </a:solidFill>
                          <a:effectLst/>
                          <a:latin typeface="Calibri" panose="020F0502020204030204" pitchFamily="34" charset="0"/>
                        </a:rPr>
                        <a:t> 11 070 498</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11 652 406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11 952 985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11 578 141</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11 890 170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12 094 067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12 368 729</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12 440 141</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12 549 376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12 615 440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12 839 800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96530">
                <a:tc>
                  <a:txBody>
                    <a:bodyPr/>
                    <a:lstStyle/>
                    <a:p>
                      <a:pPr algn="ctr" fontAlgn="ctr"/>
                      <a:r>
                        <a:rPr lang="en-GB" sz="700" b="0" i="0" u="none" strike="noStrike">
                          <a:solidFill>
                            <a:srgbClr val="000000"/>
                          </a:solidFill>
                          <a:effectLst/>
                          <a:latin typeface="Calibri" panose="020F0502020204030204" pitchFamily="34" charset="0"/>
                        </a:rPr>
                        <a:t>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700" b="0" i="0" u="none" strike="noStrike">
                          <a:solidFill>
                            <a:srgbClr val="000000"/>
                          </a:solidFill>
                          <a:effectLst/>
                          <a:latin typeface="Calibri" panose="020F0502020204030204" pitchFamily="34" charset="0"/>
                        </a:rPr>
                        <a:t>Listrik, Gas dan Air</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700" b="0" i="0" u="none" strike="noStrike">
                          <a:solidFill>
                            <a:srgbClr val="000000"/>
                          </a:solidFill>
                          <a:effectLst/>
                          <a:latin typeface="Calibri" panose="020F0502020204030204" pitchFamily="34" charset="0"/>
                        </a:rPr>
                        <a:t>  230 869</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186 801</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194 642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207 102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228 018</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247 059</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174 884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207 909</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201 114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209 441</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223 054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96530">
                <a:tc>
                  <a:txBody>
                    <a:bodyPr/>
                    <a:lstStyle/>
                    <a:p>
                      <a:pPr algn="ctr" fontAlgn="ctr"/>
                      <a:r>
                        <a:rPr lang="en-GB" sz="700" b="0" i="0" u="none" strike="noStrike">
                          <a:solidFill>
                            <a:srgbClr val="000000"/>
                          </a:solidFill>
                          <a:effectLst/>
                          <a:latin typeface="Calibri" panose="020F0502020204030204" pitchFamily="34" charset="0"/>
                        </a:rPr>
                        <a:t>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700" b="0" i="0" u="none" strike="noStrike">
                          <a:solidFill>
                            <a:srgbClr val="000000"/>
                          </a:solidFill>
                          <a:effectLst/>
                          <a:latin typeface="Calibri" panose="020F0502020204030204" pitchFamily="34" charset="0"/>
                        </a:rPr>
                        <a:t>Konstruksi</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700" b="0" i="0" u="none" strike="noStrike">
                          <a:solidFill>
                            <a:srgbClr val="000000"/>
                          </a:solidFill>
                          <a:effectLst/>
                          <a:latin typeface="Calibri" panose="020F0502020204030204" pitchFamily="34" charset="0"/>
                        </a:rPr>
                        <a:t> 4 540 102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4 417 087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4 565 454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4 373 950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4 697 354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4 397 132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5 252 581</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4 733 679</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5 438 965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4 610 695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5 486 817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96530">
                <a:tc>
                  <a:txBody>
                    <a:bodyPr/>
                    <a:lstStyle/>
                    <a:p>
                      <a:pPr algn="ctr" fontAlgn="ctr"/>
                      <a:r>
                        <a:rPr lang="en-GB" sz="700" b="0" i="0" u="none" strike="noStrike">
                          <a:solidFill>
                            <a:srgbClr val="000000"/>
                          </a:solidFill>
                          <a:effectLst/>
                          <a:latin typeface="Calibri" panose="020F0502020204030204" pitchFamily="34" charset="0"/>
                        </a:rPr>
                        <a:t>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700" b="0" i="0" u="none" strike="noStrike">
                          <a:solidFill>
                            <a:srgbClr val="000000"/>
                          </a:solidFill>
                          <a:effectLst/>
                          <a:latin typeface="Calibri" panose="020F0502020204030204" pitchFamily="34" charset="0"/>
                        </a:rPr>
                        <a:t>Perdagangan, Rumah Makan dan Jasa Akomodasi</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700" b="0" i="0" u="none" strike="noStrike">
                          <a:solidFill>
                            <a:srgbClr val="000000"/>
                          </a:solidFill>
                          <a:effectLst/>
                          <a:latin typeface="Calibri" panose="020F0502020204030204" pitchFamily="34" charset="0"/>
                        </a:rPr>
                        <a:t> 19 119 156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18 896 902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17 909 147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18 555 057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19 215 660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19 425 270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20 554 650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20 684 041</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21 221 744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21 836 768</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21 947 823</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96530">
                <a:tc>
                  <a:txBody>
                    <a:bodyPr/>
                    <a:lstStyle/>
                    <a:p>
                      <a:pPr algn="ctr" fontAlgn="ctr"/>
                      <a:r>
                        <a:rPr lang="en-GB" sz="700" b="0" i="0" u="none" strike="noStrike">
                          <a:solidFill>
                            <a:srgbClr val="000000"/>
                          </a:solidFill>
                          <a:effectLst/>
                          <a:latin typeface="Calibri" panose="020F0502020204030204" pitchFamily="34" charset="0"/>
                        </a:rPr>
                        <a:t>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700" b="0" i="0" u="none" strike="noStrike">
                          <a:solidFill>
                            <a:srgbClr val="000000"/>
                          </a:solidFill>
                          <a:effectLst/>
                          <a:latin typeface="Calibri" panose="020F0502020204030204" pitchFamily="34" charset="0"/>
                        </a:rPr>
                        <a:t>Transportasi, Pergudangan dan Komunikasi</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700" b="0" i="0" u="none" strike="noStrike">
                          <a:solidFill>
                            <a:srgbClr val="000000"/>
                          </a:solidFill>
                          <a:effectLst/>
                          <a:latin typeface="Calibri" panose="020F0502020204030204" pitchFamily="34" charset="0"/>
                        </a:rPr>
                        <a:t> 5 480 527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5 552 525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5 652 841</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5 467 308</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5 663 956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5 575 499</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5 958 811</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6 013 947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6 179 503</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5 947 673</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6 117 985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96530">
                <a:tc>
                  <a:txBody>
                    <a:bodyPr/>
                    <a:lstStyle/>
                    <a:p>
                      <a:pPr algn="ctr" fontAlgn="ctr"/>
                      <a:r>
                        <a:rPr lang="en-GB" sz="700" b="0" i="0" u="none" strike="noStrike">
                          <a:solidFill>
                            <a:srgbClr val="000000"/>
                          </a:solidFill>
                          <a:effectLst/>
                          <a:latin typeface="Calibri" panose="020F0502020204030204" pitchFamily="34" charset="0"/>
                        </a:rPr>
                        <a:t>8</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s-ES" sz="700" b="0" i="0" u="none" strike="noStrike">
                          <a:solidFill>
                            <a:srgbClr val="000000"/>
                          </a:solidFill>
                          <a:effectLst/>
                          <a:latin typeface="Calibri" panose="020F0502020204030204" pitchFamily="34" charset="0"/>
                        </a:rPr>
                        <a:t>Lembaga Keuangan, Real Estate, Usaha Persewaan dan Jasa Perusahaan</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700" b="0" i="0" u="none" strike="noStrike">
                          <a:solidFill>
                            <a:srgbClr val="000000"/>
                          </a:solidFill>
                          <a:effectLst/>
                          <a:latin typeface="Calibri" panose="020F0502020204030204" pitchFamily="34" charset="0"/>
                        </a:rPr>
                        <a:t> 1 125 056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1 042 786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1 141 852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1 153 292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1 346 044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1 252 195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1 399 490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1 440 042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1 459 985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1 484 598</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1 486 596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96530">
                <a:tc>
                  <a:txBody>
                    <a:bodyPr/>
                    <a:lstStyle/>
                    <a:p>
                      <a:pPr algn="ctr" fontAlgn="ctr"/>
                      <a:r>
                        <a:rPr lang="en-GB" sz="700" b="0" i="0" u="none" strike="noStrike">
                          <a:solidFill>
                            <a:srgbClr val="000000"/>
                          </a:solidFill>
                          <a:effectLst/>
                          <a:latin typeface="Calibri" panose="020F0502020204030204" pitchFamily="34" charset="0"/>
                        </a:rPr>
                        <a:t>9</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fi-FI" sz="700" b="0" i="0" u="none" strike="noStrike">
                          <a:solidFill>
                            <a:srgbClr val="000000"/>
                          </a:solidFill>
                          <a:effectLst/>
                          <a:latin typeface="Calibri" panose="020F0502020204030204" pitchFamily="34" charset="0"/>
                        </a:rPr>
                        <a:t>Jasa Kemasyarakatan, Sosial dan Perorangan</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700" b="0" i="0" u="none" strike="noStrike">
                          <a:solidFill>
                            <a:srgbClr val="000000"/>
                          </a:solidFill>
                          <a:effectLst/>
                          <a:latin typeface="Calibri" panose="020F0502020204030204" pitchFamily="34" charset="0"/>
                        </a:rPr>
                        <a:t> 10 513 093</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10 576 572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10 327 496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10 571 965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11 355 900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10 962 352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12 019 984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12 778 154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13 099 817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13 611 841</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 14 001 515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96530">
                <a:tc>
                  <a:txBody>
                    <a:bodyPr/>
                    <a:lstStyle/>
                    <a:p>
                      <a:pPr algn="ctr" fontAlgn="ctr"/>
                      <a:r>
                        <a:rPr lang="en-GB" sz="700" b="0" i="0" u="none" strike="noStrike">
                          <a:solidFill>
                            <a:srgbClr val="000000"/>
                          </a:solidFill>
                          <a:effectLst/>
                          <a:latin typeface="Calibri" panose="020F0502020204030204" pitchFamily="34" charset="0"/>
                        </a:rPr>
                        <a:t>10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700" b="0" i="0" u="none" strike="noStrike">
                          <a:solidFill>
                            <a:srgbClr val="000000"/>
                          </a:solidFill>
                          <a:effectLst/>
                          <a:latin typeface="Calibri" panose="020F0502020204030204" pitchFamily="34" charset="0"/>
                        </a:rPr>
                        <a:t>Lainnya</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700" b="0" i="0" u="none" strike="noStrike">
                          <a:solidFill>
                            <a:srgbClr val="000000"/>
                          </a:solidFill>
                          <a:effectLst/>
                          <a:latin typeface="Calibri" panose="020F0502020204030204" pitchFamily="34" charset="0"/>
                        </a:rPr>
                        <a:t>-</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0" i="0" u="none" strike="noStrike">
                          <a:solidFill>
                            <a:srgbClr val="000000"/>
                          </a:solidFill>
                          <a:effectLst/>
                          <a:latin typeface="Calibri" panose="020F0502020204030204" pitchFamily="34" charset="0"/>
                        </a:rPr>
                        <a:t>-</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96530">
                <a:tc>
                  <a:txBody>
                    <a:bodyPr/>
                    <a:lstStyle/>
                    <a:p>
                      <a:pPr algn="r" fontAlgn="ctr"/>
                      <a:r>
                        <a:rPr lang="en-GB" sz="700" b="0" i="0" u="none" strike="noStrike">
                          <a:solidFill>
                            <a:srgbClr val="000000"/>
                          </a:solidFill>
                          <a:effectLst/>
                          <a:latin typeface="Calibri" panose="020F0502020204030204" pitchFamily="34" charset="0"/>
                        </a:rPr>
                        <a:t> </a:t>
                      </a:r>
                    </a:p>
                  </a:txBody>
                  <a:tcPr marL="8314" marR="8314" marT="8314"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700" b="1" i="0" u="none" strike="noStrike">
                          <a:solidFill>
                            <a:srgbClr val="000000"/>
                          </a:solidFill>
                          <a:effectLst/>
                          <a:latin typeface="Calibri" panose="020F0502020204030204" pitchFamily="34" charset="0"/>
                        </a:rPr>
                        <a:t>Total</a:t>
                      </a:r>
                    </a:p>
                  </a:txBody>
                  <a:tcPr marL="8314" marR="8314" marT="8314"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700" b="1" i="0" u="none" strike="noStrike">
                          <a:solidFill>
                            <a:srgbClr val="000000"/>
                          </a:solidFill>
                          <a:effectLst/>
                          <a:latin typeface="Calibri" panose="020F0502020204030204" pitchFamily="34" charset="0"/>
                        </a:rPr>
                        <a:t> 93 722 036</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1" i="0" u="none" strike="noStrike">
                          <a:solidFill>
                            <a:srgbClr val="000000"/>
                          </a:solidFill>
                          <a:effectLst/>
                          <a:latin typeface="Calibri" panose="020F0502020204030204" pitchFamily="34" charset="0"/>
                        </a:rPr>
                        <a:t> 94 948 118</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1" i="0" u="none" strike="noStrike">
                          <a:solidFill>
                            <a:srgbClr val="000000"/>
                          </a:solidFill>
                          <a:effectLst/>
                          <a:latin typeface="Calibri" panose="020F0502020204030204" pitchFamily="34" charset="0"/>
                        </a:rPr>
                        <a:t> 93 958 387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1" i="0" u="none" strike="noStrike">
                          <a:solidFill>
                            <a:srgbClr val="000000"/>
                          </a:solidFill>
                          <a:effectLst/>
                          <a:latin typeface="Calibri" panose="020F0502020204030204" pitchFamily="34" charset="0"/>
                        </a:rPr>
                        <a:t> 95 177 102</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1" i="0" u="none" strike="noStrike">
                          <a:solidFill>
                            <a:srgbClr val="000000"/>
                          </a:solidFill>
                          <a:effectLst/>
                          <a:latin typeface="Calibri" panose="020F0502020204030204" pitchFamily="34" charset="0"/>
                        </a:rPr>
                        <a:t> 95 456 935</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1" i="0" u="none" strike="noStrike">
                          <a:solidFill>
                            <a:srgbClr val="000000"/>
                          </a:solidFill>
                          <a:effectLst/>
                          <a:latin typeface="Calibri" panose="020F0502020204030204" pitchFamily="34" charset="0"/>
                        </a:rPr>
                        <a:t> 97 583 141</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1" i="0" u="none" strike="noStrike">
                          <a:solidFill>
                            <a:srgbClr val="000000"/>
                          </a:solidFill>
                          <a:effectLst/>
                          <a:latin typeface="Calibri" panose="020F0502020204030204" pitchFamily="34" charset="0"/>
                        </a:rPr>
                        <a:t> 99 930 217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1" i="0" u="none" strike="noStrike">
                          <a:solidFill>
                            <a:srgbClr val="000000"/>
                          </a:solidFill>
                          <a:effectLst/>
                          <a:latin typeface="Calibri" panose="020F0502020204030204" pitchFamily="34" charset="0"/>
                        </a:rPr>
                        <a:t> 102 049 857</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1" i="0" u="none" strike="noStrike">
                          <a:solidFill>
                            <a:srgbClr val="000000"/>
                          </a:solidFill>
                          <a:effectLst/>
                          <a:latin typeface="Calibri" panose="020F0502020204030204" pitchFamily="34" charset="0"/>
                        </a:rPr>
                        <a:t> 102 552 750</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1" i="0" u="none" strike="noStrike">
                          <a:solidFill>
                            <a:srgbClr val="000000"/>
                          </a:solidFill>
                          <a:effectLst/>
                          <a:latin typeface="Calibri" panose="020F0502020204030204" pitchFamily="34" charset="0"/>
                        </a:rPr>
                        <a:t> 104 485 444</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700" b="1" i="0" u="none" strike="noStrike" dirty="0">
                          <a:solidFill>
                            <a:srgbClr val="000000"/>
                          </a:solidFill>
                          <a:effectLst/>
                          <a:latin typeface="Calibri" panose="020F0502020204030204" pitchFamily="34" charset="0"/>
                        </a:rPr>
                        <a:t> 104 870 663</a:t>
                      </a:r>
                    </a:p>
                  </a:txBody>
                  <a:tcPr marL="8314" marR="8314" marT="8314"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940396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95600" y="285750"/>
            <a:ext cx="9296400" cy="577850"/>
          </a:xfrm>
        </p:spPr>
        <p:txBody>
          <a:bodyPr>
            <a:normAutofit fontScale="90000"/>
          </a:bodyPr>
          <a:lstStyle/>
          <a:p>
            <a:r>
              <a:rPr lang="en-GB" dirty="0">
                <a:solidFill>
                  <a:schemeClr val="tx1"/>
                </a:solidFill>
              </a:rPr>
              <a:t>Survey </a:t>
            </a:r>
            <a:r>
              <a:rPr lang="en-GB" dirty="0" err="1">
                <a:solidFill>
                  <a:schemeClr val="tx1"/>
                </a:solidFill>
              </a:rPr>
              <a:t>Pekerjaan</a:t>
            </a:r>
            <a:r>
              <a:rPr lang="en-GB" dirty="0">
                <a:solidFill>
                  <a:schemeClr val="tx1"/>
                </a:solidFill>
              </a:rPr>
              <a:t> </a:t>
            </a:r>
            <a:r>
              <a:rPr lang="en-GB" dirty="0" err="1">
                <a:solidFill>
                  <a:schemeClr val="tx1"/>
                </a:solidFill>
              </a:rPr>
              <a:t>utama</a:t>
            </a:r>
            <a:r>
              <a:rPr lang="en-GB" dirty="0">
                <a:solidFill>
                  <a:schemeClr val="tx1"/>
                </a:solidFill>
              </a:rPr>
              <a:t> </a:t>
            </a:r>
            <a:r>
              <a:rPr lang="en-GB" dirty="0" err="1">
                <a:solidFill>
                  <a:schemeClr val="tx1"/>
                </a:solidFill>
              </a:rPr>
              <a:t>tahun</a:t>
            </a:r>
            <a:r>
              <a:rPr lang="en-GB" dirty="0">
                <a:solidFill>
                  <a:schemeClr val="tx1"/>
                </a:solidFill>
              </a:rPr>
              <a:t> </a:t>
            </a:r>
            <a:r>
              <a:rPr lang="en-GB" dirty="0" smtClean="0">
                <a:solidFill>
                  <a:schemeClr val="tx1"/>
                </a:solidFill>
              </a:rPr>
              <a:t>2010-2013</a:t>
            </a:r>
            <a:endParaRPr lang="en-GB" dirty="0">
              <a:solidFill>
                <a:schemeClr val="tx1"/>
              </a:solidFill>
            </a:endParaRPr>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3036856756"/>
              </p:ext>
            </p:extLst>
          </p:nvPr>
        </p:nvGraphicFramePr>
        <p:xfrm>
          <a:off x="463550" y="1655763"/>
          <a:ext cx="11436442" cy="4106072"/>
        </p:xfrm>
        <a:graphic>
          <a:graphicData uri="http://schemas.openxmlformats.org/drawingml/2006/table">
            <a:tbl>
              <a:tblPr/>
              <a:tblGrid>
                <a:gridCol w="321249"/>
                <a:gridCol w="4368978"/>
                <a:gridCol w="963745"/>
                <a:gridCol w="963745"/>
                <a:gridCol w="963745"/>
                <a:gridCol w="963745"/>
                <a:gridCol w="963745"/>
                <a:gridCol w="963745"/>
                <a:gridCol w="963745"/>
              </a:tblGrid>
              <a:tr h="374806">
                <a:tc rowSpan="2">
                  <a:txBody>
                    <a:bodyPr/>
                    <a:lstStyle/>
                    <a:p>
                      <a:pPr algn="ctr" fontAlgn="ctr"/>
                      <a:r>
                        <a:rPr lang="en-GB" sz="900" b="1" i="0" u="none" strike="noStrike" dirty="0">
                          <a:solidFill>
                            <a:srgbClr val="FFFFFF"/>
                          </a:solidFill>
                          <a:effectLst/>
                          <a:latin typeface="Calibri" panose="020F0502020204030204" pitchFamily="34" charset="0"/>
                        </a:rPr>
                        <a:t>No.</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rowSpan="2">
                  <a:txBody>
                    <a:bodyPr/>
                    <a:lstStyle/>
                    <a:p>
                      <a:pPr algn="ctr" fontAlgn="ctr"/>
                      <a:r>
                        <a:rPr lang="en-GB" sz="900" b="1" i="0" u="none" strike="noStrike" dirty="0" err="1">
                          <a:solidFill>
                            <a:srgbClr val="FFFFFF"/>
                          </a:solidFill>
                          <a:effectLst/>
                          <a:latin typeface="Calibri" panose="020F0502020204030204" pitchFamily="34" charset="0"/>
                        </a:rPr>
                        <a:t>Lapangan</a:t>
                      </a:r>
                      <a:r>
                        <a:rPr lang="en-GB" sz="900" b="1" i="0" u="none" strike="noStrike" dirty="0">
                          <a:solidFill>
                            <a:srgbClr val="FFFFFF"/>
                          </a:solidFill>
                          <a:effectLst/>
                          <a:latin typeface="Calibri" panose="020F0502020204030204" pitchFamily="34" charset="0"/>
                        </a:rPr>
                        <a:t> </a:t>
                      </a:r>
                      <a:r>
                        <a:rPr lang="en-GB" sz="900" b="1" i="0" u="none" strike="noStrike" dirty="0" err="1">
                          <a:solidFill>
                            <a:srgbClr val="FFFFFF"/>
                          </a:solidFill>
                          <a:effectLst/>
                          <a:latin typeface="Calibri" panose="020F0502020204030204" pitchFamily="34" charset="0"/>
                        </a:rPr>
                        <a:t>Pekerjaan</a:t>
                      </a:r>
                      <a:r>
                        <a:rPr lang="en-GB" sz="900" b="1" i="0" u="none" strike="noStrike" dirty="0">
                          <a:solidFill>
                            <a:srgbClr val="FFFFFF"/>
                          </a:solidFill>
                          <a:effectLst/>
                          <a:latin typeface="Calibri" panose="020F0502020204030204" pitchFamily="34" charset="0"/>
                        </a:rPr>
                        <a:t> </a:t>
                      </a:r>
                      <a:r>
                        <a:rPr lang="en-GB" sz="900" b="1" i="0" u="none" strike="noStrike" dirty="0" err="1">
                          <a:solidFill>
                            <a:srgbClr val="FFFFFF"/>
                          </a:solidFill>
                          <a:effectLst/>
                          <a:latin typeface="Calibri" panose="020F0502020204030204" pitchFamily="34" charset="0"/>
                        </a:rPr>
                        <a:t>Utama</a:t>
                      </a:r>
                      <a:endParaRPr lang="en-GB" sz="900" b="1" i="0" u="none" strike="noStrike" dirty="0">
                        <a:solidFill>
                          <a:srgbClr val="FFFFFF"/>
                        </a:solidFill>
                        <a:effectLst/>
                        <a:latin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gridSpan="2">
                  <a:txBody>
                    <a:bodyPr/>
                    <a:lstStyle/>
                    <a:p>
                      <a:pPr algn="ctr" fontAlgn="ctr"/>
                      <a:r>
                        <a:rPr lang="en-GB" sz="900" b="1" i="0" u="none" strike="noStrike">
                          <a:solidFill>
                            <a:srgbClr val="FFFFFF"/>
                          </a:solidFill>
                          <a:effectLst/>
                          <a:latin typeface="Calibri" panose="020F0502020204030204" pitchFamily="34" charset="0"/>
                        </a:rPr>
                        <a:t>2010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hMerge="1">
                  <a:txBody>
                    <a:bodyPr/>
                    <a:lstStyle/>
                    <a:p>
                      <a:endParaRPr lang="en-GB"/>
                    </a:p>
                  </a:txBody>
                  <a:tcPr/>
                </a:tc>
                <a:tc gridSpan="2">
                  <a:txBody>
                    <a:bodyPr/>
                    <a:lstStyle/>
                    <a:p>
                      <a:pPr algn="ctr" fontAlgn="ctr"/>
                      <a:r>
                        <a:rPr lang="en-GB" sz="900" b="1" i="0" u="none" strike="noStrike">
                          <a:solidFill>
                            <a:srgbClr val="FFFFFF"/>
                          </a:solidFill>
                          <a:effectLst/>
                          <a:latin typeface="Calibri" panose="020F0502020204030204" pitchFamily="34" charset="0"/>
                        </a:rPr>
                        <a:t>2011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hMerge="1">
                  <a:txBody>
                    <a:bodyPr/>
                    <a:lstStyle/>
                    <a:p>
                      <a:endParaRPr lang="en-GB"/>
                    </a:p>
                  </a:txBody>
                  <a:tcPr/>
                </a:tc>
                <a:tc gridSpan="2">
                  <a:txBody>
                    <a:bodyPr/>
                    <a:lstStyle/>
                    <a:p>
                      <a:pPr algn="ctr" fontAlgn="ctr"/>
                      <a:r>
                        <a:rPr lang="en-GB" sz="900" b="1" i="0" u="none" strike="noStrike">
                          <a:solidFill>
                            <a:srgbClr val="FFFFFF"/>
                          </a:solidFill>
                          <a:effectLst/>
                          <a:latin typeface="Calibri" panose="020F0502020204030204" pitchFamily="34" charset="0"/>
                        </a:rPr>
                        <a:t>2012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hMerge="1">
                  <a:txBody>
                    <a:bodyPr/>
                    <a:lstStyle/>
                    <a:p>
                      <a:endParaRPr lang="en-GB"/>
                    </a:p>
                  </a:txBody>
                  <a:tcPr/>
                </a:tc>
                <a:tc>
                  <a:txBody>
                    <a:bodyPr/>
                    <a:lstStyle/>
                    <a:p>
                      <a:pPr algn="ctr" fontAlgn="ctr"/>
                      <a:r>
                        <a:rPr lang="en-GB" sz="900" b="1" i="0" u="none" strike="noStrike">
                          <a:solidFill>
                            <a:srgbClr val="FFFFFF"/>
                          </a:solidFill>
                          <a:effectLst/>
                          <a:latin typeface="Calibri" panose="020F0502020204030204" pitchFamily="34" charset="0"/>
                        </a:rPr>
                        <a:t>2013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002142"/>
                    </a:solidFill>
                  </a:tcPr>
                </a:tc>
              </a:tr>
              <a:tr h="374806">
                <a:tc vMerge="1">
                  <a:txBody>
                    <a:bodyPr/>
                    <a:lstStyle/>
                    <a:p>
                      <a:endParaRPr lang="en-GB"/>
                    </a:p>
                  </a:txBody>
                  <a:tcPr/>
                </a:tc>
                <a:tc vMerge="1">
                  <a:txBody>
                    <a:bodyPr/>
                    <a:lstStyle/>
                    <a:p>
                      <a:endParaRPr lang="en-GB"/>
                    </a:p>
                  </a:txBody>
                  <a:tcPr/>
                </a:tc>
                <a:tc>
                  <a:txBody>
                    <a:bodyPr/>
                    <a:lstStyle/>
                    <a:p>
                      <a:pPr algn="ctr" fontAlgn="ctr"/>
                      <a:r>
                        <a:rPr lang="en-GB" sz="900" b="1" i="0" u="none" strike="noStrike">
                          <a:solidFill>
                            <a:srgbClr val="FFFFFF"/>
                          </a:solidFill>
                          <a:effectLst/>
                          <a:latin typeface="Calibri" panose="020F0502020204030204" pitchFamily="34" charset="0"/>
                        </a:rPr>
                        <a:t>Februari</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900" b="1" i="0" u="none" strike="noStrike">
                          <a:solidFill>
                            <a:srgbClr val="FFFFFF"/>
                          </a:solidFill>
                          <a:effectLst/>
                          <a:latin typeface="Calibri" panose="020F0502020204030204" pitchFamily="34" charset="0"/>
                        </a:rPr>
                        <a:t>Agustus</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900" b="1" i="0" u="none" strike="noStrike">
                          <a:solidFill>
                            <a:srgbClr val="FFFFFF"/>
                          </a:solidFill>
                          <a:effectLst/>
                          <a:latin typeface="Calibri" panose="020F0502020204030204" pitchFamily="34" charset="0"/>
                        </a:rPr>
                        <a:t>Februari</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900" b="1" i="0" u="none" strike="noStrike">
                          <a:solidFill>
                            <a:srgbClr val="FFFFFF"/>
                          </a:solidFill>
                          <a:effectLst/>
                          <a:latin typeface="Calibri" panose="020F0502020204030204" pitchFamily="34" charset="0"/>
                        </a:rPr>
                        <a:t>Agustus</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900" b="1" i="0" u="none" strike="noStrike">
                          <a:solidFill>
                            <a:srgbClr val="FFFFFF"/>
                          </a:solidFill>
                          <a:effectLst/>
                          <a:latin typeface="Calibri" panose="020F0502020204030204" pitchFamily="34" charset="0"/>
                        </a:rPr>
                        <a:t>Februari</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900" b="1" i="0" u="none" strike="noStrike">
                          <a:solidFill>
                            <a:srgbClr val="FFFFFF"/>
                          </a:solidFill>
                          <a:effectLst/>
                          <a:latin typeface="Calibri" panose="020F0502020204030204" pitchFamily="34" charset="0"/>
                        </a:rPr>
                        <a:t>Agustus</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c>
                  <a:txBody>
                    <a:bodyPr/>
                    <a:lstStyle/>
                    <a:p>
                      <a:pPr algn="ctr" fontAlgn="ctr"/>
                      <a:r>
                        <a:rPr lang="en-GB" sz="900" b="1" i="0" u="none" strike="noStrike">
                          <a:solidFill>
                            <a:srgbClr val="FFFFFF"/>
                          </a:solidFill>
                          <a:effectLst/>
                          <a:latin typeface="Calibri" panose="020F0502020204030204" pitchFamily="34" charset="0"/>
                        </a:rPr>
                        <a:t>Februari</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2142"/>
                    </a:solidFill>
                  </a:tcPr>
                </a:tc>
              </a:tr>
              <a:tr h="279705">
                <a:tc>
                  <a:txBody>
                    <a:bodyPr/>
                    <a:lstStyle/>
                    <a:p>
                      <a:pPr algn="r" fontAlgn="ctr"/>
                      <a:r>
                        <a:rPr lang="en-GB" sz="1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1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1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r" fontAlgn="ctr"/>
                      <a:r>
                        <a:rPr lang="en-GB" sz="1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ctr"/>
                      <a:r>
                        <a:rPr lang="en-GB" sz="1000" b="0"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ctr"/>
                      <a:r>
                        <a:rPr lang="en-GB" sz="10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ctr"/>
                      <a:r>
                        <a:rPr lang="en-GB"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ctr"/>
                      <a:r>
                        <a:rPr lang="en-GB"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ctr"/>
                      <a:r>
                        <a:rPr lang="en-GB" sz="11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r>
              <a:tr h="279705">
                <a:tc>
                  <a:txBody>
                    <a:bodyPr/>
                    <a:lstStyle/>
                    <a:p>
                      <a:pPr algn="ctr" fontAlgn="ctr"/>
                      <a:r>
                        <a:rPr lang="en-GB" sz="800" b="0" i="0" u="none" strike="noStrike">
                          <a:solidFill>
                            <a:srgbClr val="000000"/>
                          </a:solidFill>
                          <a:effectLst/>
                          <a:latin typeface="Calibri" panose="020F0502020204030204" pitchFamily="34" charset="0"/>
                        </a:rPr>
                        <a:t>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fi-FI" sz="800" b="0" i="0" u="none" strike="noStrike" dirty="0">
                          <a:solidFill>
                            <a:srgbClr val="000000"/>
                          </a:solidFill>
                          <a:effectLst/>
                          <a:latin typeface="Calibri" panose="020F0502020204030204" pitchFamily="34" charset="0"/>
                        </a:rPr>
                        <a:t>Pertanian, Perkebunan, Kehutanan, Perburuan dan Perikanan</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800" b="0" i="0" u="none" strike="noStrike">
                          <a:solidFill>
                            <a:srgbClr val="000000"/>
                          </a:solidFill>
                          <a:effectLst/>
                          <a:latin typeface="Calibri" panose="020F0502020204030204" pitchFamily="34" charset="0"/>
                        </a:rPr>
                        <a:t> 42 825 807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41 494 941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42 475 329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39 328 915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41 205 030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38 882 134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39 959 073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79705">
                <a:tc>
                  <a:txBody>
                    <a:bodyPr/>
                    <a:lstStyle/>
                    <a:p>
                      <a:pPr algn="ctr" fontAlgn="ctr"/>
                      <a:r>
                        <a:rPr lang="en-GB" sz="800" b="0" i="0" u="none" strike="noStrike">
                          <a:solidFill>
                            <a:srgbClr val="000000"/>
                          </a:solidFill>
                          <a:effectLst/>
                          <a:latin typeface="Calibri" panose="020F0502020204030204" pitchFamily="34" charset="0"/>
                        </a:rPr>
                        <a:t>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800" b="0" i="0" u="none" strike="noStrike">
                          <a:solidFill>
                            <a:srgbClr val="000000"/>
                          </a:solidFill>
                          <a:effectLst/>
                          <a:latin typeface="Calibri" panose="020F0502020204030204" pitchFamily="34" charset="0"/>
                        </a:rPr>
                        <a:t>Pertambangan dan Penggalian</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800" b="0" i="0" u="none" strike="noStrike">
                          <a:solidFill>
                            <a:srgbClr val="000000"/>
                          </a:solidFill>
                          <a:effectLst/>
                          <a:latin typeface="Calibri" panose="020F0502020204030204" pitchFamily="34" charset="0"/>
                        </a:rPr>
                        <a:t> 1 188 634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1 254 501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1 352 219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1 465 376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1 620 028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1 601 019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1 555 564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79705">
                <a:tc>
                  <a:txBody>
                    <a:bodyPr/>
                    <a:lstStyle/>
                    <a:p>
                      <a:pPr algn="ctr" fontAlgn="ctr"/>
                      <a:r>
                        <a:rPr lang="en-GB" sz="800" b="0" i="0" u="none" strike="noStrike">
                          <a:solidFill>
                            <a:srgbClr val="000000"/>
                          </a:solidFill>
                          <a:effectLst/>
                          <a:latin typeface="Calibri" panose="020F0502020204030204" pitchFamily="34" charset="0"/>
                        </a:rPr>
                        <a:t>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800" b="0" i="0" u="none" strike="noStrike">
                          <a:solidFill>
                            <a:srgbClr val="000000"/>
                          </a:solidFill>
                          <a:effectLst/>
                          <a:latin typeface="Calibri" panose="020F0502020204030204" pitchFamily="34" charset="0"/>
                        </a:rPr>
                        <a:t>Industri</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800" b="0" i="0" u="none" strike="noStrike">
                          <a:solidFill>
                            <a:srgbClr val="000000"/>
                          </a:solidFill>
                          <a:effectLst/>
                          <a:latin typeface="Calibri" panose="020F0502020204030204" pitchFamily="34" charset="0"/>
                        </a:rPr>
                        <a:t> 13 052 521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13 824 251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13 696 024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14 542 081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14 211 562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15 367 242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14 784 843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79705">
                <a:tc>
                  <a:txBody>
                    <a:bodyPr/>
                    <a:lstStyle/>
                    <a:p>
                      <a:pPr algn="ctr" fontAlgn="ctr"/>
                      <a:r>
                        <a:rPr lang="en-GB" sz="800" b="0" i="0" u="none" strike="noStrike">
                          <a:solidFill>
                            <a:srgbClr val="000000"/>
                          </a:solidFill>
                          <a:effectLst/>
                          <a:latin typeface="Calibri" panose="020F0502020204030204" pitchFamily="34" charset="0"/>
                        </a:rPr>
                        <a:t>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800" b="0" i="0" u="none" strike="noStrike">
                          <a:solidFill>
                            <a:srgbClr val="000000"/>
                          </a:solidFill>
                          <a:effectLst/>
                          <a:latin typeface="Calibri" panose="020F0502020204030204" pitchFamily="34" charset="0"/>
                        </a:rPr>
                        <a:t>Listrik, Gas dan Air</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800" b="0" i="0" u="none" strike="noStrike">
                          <a:solidFill>
                            <a:srgbClr val="000000"/>
                          </a:solidFill>
                          <a:effectLst/>
                          <a:latin typeface="Calibri" panose="020F0502020204030204" pitchFamily="34" charset="0"/>
                        </a:rPr>
                        <a:t>  208 494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234 070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257 270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239 636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297 805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248 927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254 528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79705">
                <a:tc>
                  <a:txBody>
                    <a:bodyPr/>
                    <a:lstStyle/>
                    <a:p>
                      <a:pPr algn="ctr" fontAlgn="ctr"/>
                      <a:r>
                        <a:rPr lang="en-GB" sz="800" b="0" i="0" u="none" strike="noStrike">
                          <a:solidFill>
                            <a:srgbClr val="000000"/>
                          </a:solidFill>
                          <a:effectLst/>
                          <a:latin typeface="Calibri" panose="020F0502020204030204" pitchFamily="34" charset="0"/>
                        </a:rPr>
                        <a:t>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800" b="0" i="0" u="none" strike="noStrike">
                          <a:solidFill>
                            <a:srgbClr val="000000"/>
                          </a:solidFill>
                          <a:effectLst/>
                          <a:latin typeface="Calibri" panose="020F0502020204030204" pitchFamily="34" charset="0"/>
                        </a:rPr>
                        <a:t>Konstruksi</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800" b="0" i="0" u="none" strike="noStrike">
                          <a:solidFill>
                            <a:srgbClr val="000000"/>
                          </a:solidFill>
                          <a:effectLst/>
                          <a:latin typeface="Calibri" panose="020F0502020204030204" pitchFamily="34" charset="0"/>
                        </a:rPr>
                        <a:t> 4 844 689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5 592 897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5 591 084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6 339 811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6 103 457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6 791 662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6 885 341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79705">
                <a:tc>
                  <a:txBody>
                    <a:bodyPr/>
                    <a:lstStyle/>
                    <a:p>
                      <a:pPr algn="ctr" fontAlgn="ctr"/>
                      <a:r>
                        <a:rPr lang="en-GB" sz="800" b="0" i="0" u="none" strike="noStrike">
                          <a:solidFill>
                            <a:srgbClr val="000000"/>
                          </a:solidFill>
                          <a:effectLst/>
                          <a:latin typeface="Calibri" panose="020F0502020204030204" pitchFamily="34" charset="0"/>
                        </a:rPr>
                        <a:t>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800" b="0" i="0" u="none" strike="noStrike">
                          <a:solidFill>
                            <a:srgbClr val="000000"/>
                          </a:solidFill>
                          <a:effectLst/>
                          <a:latin typeface="Calibri" panose="020F0502020204030204" pitchFamily="34" charset="0"/>
                        </a:rPr>
                        <a:t>Perdagangan, Rumah Makan dan Jasa Akomodasi</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800" b="0" i="0" u="none" strike="noStrike">
                          <a:solidFill>
                            <a:srgbClr val="000000"/>
                          </a:solidFill>
                          <a:effectLst/>
                          <a:latin typeface="Calibri" panose="020F0502020204030204" pitchFamily="34" charset="0"/>
                        </a:rPr>
                        <a:t> 22 212 885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22 492 176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23 239 792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23 396 537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24 020 934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23 155 798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24 804 705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79705">
                <a:tc>
                  <a:txBody>
                    <a:bodyPr/>
                    <a:lstStyle/>
                    <a:p>
                      <a:pPr algn="ctr" fontAlgn="ctr"/>
                      <a:r>
                        <a:rPr lang="en-GB" sz="800" b="0" i="0" u="none" strike="noStrike">
                          <a:solidFill>
                            <a:srgbClr val="000000"/>
                          </a:solidFill>
                          <a:effectLst/>
                          <a:latin typeface="Calibri" panose="020F0502020204030204" pitchFamily="34" charset="0"/>
                        </a:rPr>
                        <a:t>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800" b="0" i="0" u="none" strike="noStrike">
                          <a:solidFill>
                            <a:srgbClr val="000000"/>
                          </a:solidFill>
                          <a:effectLst/>
                          <a:latin typeface="Calibri" panose="020F0502020204030204" pitchFamily="34" charset="0"/>
                        </a:rPr>
                        <a:t>Transportasi, Pergudangan dan Komunikasi</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800" b="0" i="0" u="none" strike="noStrike">
                          <a:solidFill>
                            <a:srgbClr val="000000"/>
                          </a:solidFill>
                          <a:effectLst/>
                          <a:latin typeface="Calibri" panose="020F0502020204030204" pitchFamily="34" charset="0"/>
                        </a:rPr>
                        <a:t> 5 817 680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5 619 022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5 585 124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5 078 822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5 191 771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4 998 260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5 231 775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79705">
                <a:tc>
                  <a:txBody>
                    <a:bodyPr/>
                    <a:lstStyle/>
                    <a:p>
                      <a:pPr algn="ctr" fontAlgn="ctr"/>
                      <a:r>
                        <a:rPr lang="en-GB" sz="800" b="0" i="0" u="none" strike="noStrike">
                          <a:solidFill>
                            <a:srgbClr val="000000"/>
                          </a:solidFill>
                          <a:effectLst/>
                          <a:latin typeface="Calibri" panose="020F0502020204030204" pitchFamily="34" charset="0"/>
                        </a:rPr>
                        <a:t>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s-ES" sz="800" b="0" i="0" u="none" strike="noStrike">
                          <a:solidFill>
                            <a:srgbClr val="000000"/>
                          </a:solidFill>
                          <a:effectLst/>
                          <a:latin typeface="Calibri" panose="020F0502020204030204" pitchFamily="34" charset="0"/>
                        </a:rPr>
                        <a:t>Lembaga Keuangan, Real Estate, Usaha Persewaan dan Jasa Perusahaan</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800" b="0" i="0" u="none" strike="noStrike">
                          <a:solidFill>
                            <a:srgbClr val="000000"/>
                          </a:solidFill>
                          <a:effectLst/>
                          <a:latin typeface="Calibri" panose="020F0502020204030204" pitchFamily="34" charset="0"/>
                        </a:rPr>
                        <a:t> 1 639 748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1 739 486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2 058 968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2 633 362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2 779 201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2 662 216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3 012 770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79705">
                <a:tc>
                  <a:txBody>
                    <a:bodyPr/>
                    <a:lstStyle/>
                    <a:p>
                      <a:pPr algn="ctr" fontAlgn="ctr"/>
                      <a:r>
                        <a:rPr lang="en-GB" sz="800" b="0" i="0" u="none" strike="noStrike">
                          <a:solidFill>
                            <a:srgbClr val="000000"/>
                          </a:solidFill>
                          <a:effectLst/>
                          <a:latin typeface="Calibri" panose="020F0502020204030204" pitchFamily="34" charset="0"/>
                        </a:rPr>
                        <a:t>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fi-FI" sz="800" b="0" i="0" u="none" strike="noStrike">
                          <a:solidFill>
                            <a:srgbClr val="000000"/>
                          </a:solidFill>
                          <a:effectLst/>
                          <a:latin typeface="Calibri" panose="020F0502020204030204" pitchFamily="34" charset="0"/>
                        </a:rPr>
                        <a:t>Jasa Kemasyarakatan, Sosial dan Perorangan</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800" b="0" i="0" u="none" strike="noStrike">
                          <a:solidFill>
                            <a:srgbClr val="000000"/>
                          </a:solidFill>
                          <a:effectLst/>
                          <a:latin typeface="Calibri" panose="020F0502020204030204" pitchFamily="34" charset="0"/>
                        </a:rPr>
                        <a:t> 15 615 114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15 956 423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17 025 934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16 645 859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17 373 017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 17 100 896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dirty="0">
                          <a:solidFill>
                            <a:srgbClr val="000000"/>
                          </a:solidFill>
                          <a:effectLst/>
                          <a:latin typeface="Calibri" panose="020F0502020204030204" pitchFamily="34" charset="0"/>
                        </a:rPr>
                        <a:t> 17 532 590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79705">
                <a:tc>
                  <a:txBody>
                    <a:bodyPr/>
                    <a:lstStyle/>
                    <a:p>
                      <a:pPr algn="ctr" fontAlgn="ctr"/>
                      <a:r>
                        <a:rPr lang="en-GB" sz="800" b="0" i="0"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800" b="0" i="0" u="none" strike="noStrike">
                          <a:solidFill>
                            <a:srgbClr val="000000"/>
                          </a:solidFill>
                          <a:effectLst/>
                          <a:latin typeface="Calibri" panose="020F0502020204030204" pitchFamily="34" charset="0"/>
                        </a:rPr>
                        <a:t>Lainnya</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8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0" i="0" u="none" strike="noStrike">
                          <a:solidFill>
                            <a:srgbClr val="000000"/>
                          </a:solidFill>
                          <a:effectLst/>
                          <a:latin typeface="Calibri" panose="020F0502020204030204" pitchFamily="34" charset="0"/>
                        </a:rPr>
                        <a:t>-</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r h="279705">
                <a:tc>
                  <a:txBody>
                    <a:bodyPr/>
                    <a:lstStyle/>
                    <a:p>
                      <a:pPr algn="r" fontAlgn="ctr"/>
                      <a:r>
                        <a:rPr lang="en-GB" sz="8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l" fontAlgn="ctr"/>
                      <a:r>
                        <a:rPr lang="en-GB" sz="800" b="1" i="0" u="none" strike="noStrike">
                          <a:solidFill>
                            <a:srgbClr val="000000"/>
                          </a:solidFill>
                          <a:effectLst/>
                          <a:latin typeface="Calibri" panose="020F0502020204030204" pitchFamily="34" charset="0"/>
                        </a:rPr>
                        <a:t>Total</a:t>
                      </a:r>
                    </a:p>
                  </a:txBody>
                  <a:tcPr marL="9525" marR="9525" marT="9525"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EEEEE"/>
                    </a:solidFill>
                  </a:tcPr>
                </a:tc>
                <a:tc>
                  <a:txBody>
                    <a:bodyPr/>
                    <a:lstStyle/>
                    <a:p>
                      <a:pPr algn="r" fontAlgn="ctr"/>
                      <a:r>
                        <a:rPr lang="en-GB" sz="800" b="1" i="0" u="none" strike="noStrike">
                          <a:solidFill>
                            <a:srgbClr val="000000"/>
                          </a:solidFill>
                          <a:effectLst/>
                          <a:latin typeface="Calibri" panose="020F0502020204030204" pitchFamily="34" charset="0"/>
                        </a:rPr>
                        <a:t> 107 405 572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1" i="0" u="none" strike="noStrike">
                          <a:solidFill>
                            <a:srgbClr val="000000"/>
                          </a:solidFill>
                          <a:effectLst/>
                          <a:latin typeface="Calibri" panose="020F0502020204030204" pitchFamily="34" charset="0"/>
                        </a:rPr>
                        <a:t> 108 207 767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1" i="0" u="none" strike="noStrike">
                          <a:solidFill>
                            <a:srgbClr val="000000"/>
                          </a:solidFill>
                          <a:effectLst/>
                          <a:latin typeface="Calibri" panose="020F0502020204030204" pitchFamily="34" charset="0"/>
                        </a:rPr>
                        <a:t> 111 281 744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1" i="0" u="none" strike="noStrike">
                          <a:solidFill>
                            <a:srgbClr val="000000"/>
                          </a:solidFill>
                          <a:effectLst/>
                          <a:latin typeface="Calibri" panose="020F0502020204030204" pitchFamily="34" charset="0"/>
                        </a:rPr>
                        <a:t> 109 670 399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1" i="0" u="none" strike="noStrike">
                          <a:solidFill>
                            <a:srgbClr val="000000"/>
                          </a:solidFill>
                          <a:effectLst/>
                          <a:latin typeface="Calibri" panose="020F0502020204030204" pitchFamily="34" charset="0"/>
                        </a:rPr>
                        <a:t> 112 802 805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1" i="0" u="none" strike="noStrike">
                          <a:solidFill>
                            <a:srgbClr val="000000"/>
                          </a:solidFill>
                          <a:effectLst/>
                          <a:latin typeface="Calibri" panose="020F0502020204030204" pitchFamily="34" charset="0"/>
                        </a:rPr>
                        <a:t> 110 808 154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c>
                  <a:txBody>
                    <a:bodyPr/>
                    <a:lstStyle/>
                    <a:p>
                      <a:pPr algn="r" fontAlgn="ctr"/>
                      <a:r>
                        <a:rPr lang="en-GB" sz="800" b="1" i="0" u="none" strike="noStrike" dirty="0">
                          <a:solidFill>
                            <a:srgbClr val="000000"/>
                          </a:solidFill>
                          <a:effectLst/>
                          <a:latin typeface="Calibri" panose="020F0502020204030204" pitchFamily="34" charset="0"/>
                        </a:rPr>
                        <a:t> 114 021 189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FFF"/>
                    </a:solidFill>
                  </a:tcPr>
                </a:tc>
              </a:tr>
            </a:tbl>
          </a:graphicData>
        </a:graphic>
      </p:graphicFrame>
      <p:sp>
        <p:nvSpPr>
          <p:cNvPr id="5" name="Rectangle 4"/>
          <p:cNvSpPr/>
          <p:nvPr/>
        </p:nvSpPr>
        <p:spPr>
          <a:xfrm>
            <a:off x="596720" y="6387068"/>
            <a:ext cx="10998558" cy="369332"/>
          </a:xfrm>
          <a:prstGeom prst="rect">
            <a:avLst/>
          </a:prstGeom>
        </p:spPr>
        <p:txBody>
          <a:bodyPr wrap="square">
            <a:spAutoFit/>
          </a:bodyPr>
          <a:lstStyle/>
          <a:p>
            <a:r>
              <a:rPr lang="en-GB" i="1" dirty="0" err="1">
                <a:latin typeface="Calibri" panose="020F0502020204030204" pitchFamily="34" charset="0"/>
              </a:rPr>
              <a:t>Sumber</a:t>
            </a:r>
            <a:r>
              <a:rPr lang="en-GB" i="1" dirty="0">
                <a:latin typeface="Calibri" panose="020F0502020204030204" pitchFamily="34" charset="0"/>
              </a:rPr>
              <a:t>: </a:t>
            </a:r>
            <a:r>
              <a:rPr lang="en-GB" i="1" dirty="0" err="1">
                <a:latin typeface="Calibri" panose="020F0502020204030204" pitchFamily="34" charset="0"/>
              </a:rPr>
              <a:t>Survei</a:t>
            </a:r>
            <a:r>
              <a:rPr lang="en-GB" i="1" dirty="0">
                <a:latin typeface="Calibri" panose="020F0502020204030204" pitchFamily="34" charset="0"/>
              </a:rPr>
              <a:t> </a:t>
            </a:r>
            <a:r>
              <a:rPr lang="en-GB" i="1" dirty="0" err="1">
                <a:latin typeface="Calibri" panose="020F0502020204030204" pitchFamily="34" charset="0"/>
              </a:rPr>
              <a:t>Angkatan</a:t>
            </a:r>
            <a:r>
              <a:rPr lang="en-GB" i="1" dirty="0">
                <a:latin typeface="Calibri" panose="020F0502020204030204" pitchFamily="34" charset="0"/>
              </a:rPr>
              <a:t> </a:t>
            </a:r>
            <a:r>
              <a:rPr lang="en-GB" i="1" dirty="0" err="1">
                <a:latin typeface="Calibri" panose="020F0502020204030204" pitchFamily="34" charset="0"/>
              </a:rPr>
              <a:t>Kerja</a:t>
            </a:r>
            <a:r>
              <a:rPr lang="en-GB" i="1" dirty="0">
                <a:latin typeface="Calibri" panose="020F0502020204030204" pitchFamily="34" charset="0"/>
              </a:rPr>
              <a:t> </a:t>
            </a:r>
            <a:r>
              <a:rPr lang="en-GB" i="1" dirty="0" err="1">
                <a:latin typeface="Calibri" panose="020F0502020204030204" pitchFamily="34" charset="0"/>
              </a:rPr>
              <a:t>Nasional</a:t>
            </a:r>
            <a:r>
              <a:rPr lang="en-GB" i="1" dirty="0">
                <a:latin typeface="Calibri" panose="020F0502020204030204" pitchFamily="34" charset="0"/>
              </a:rPr>
              <a:t> (</a:t>
            </a:r>
            <a:r>
              <a:rPr lang="en-GB" i="1" dirty="0" err="1">
                <a:latin typeface="Calibri" panose="020F0502020204030204" pitchFamily="34" charset="0"/>
              </a:rPr>
              <a:t>Sakernas</a:t>
            </a:r>
            <a:r>
              <a:rPr lang="en-GB" i="1" dirty="0">
                <a:latin typeface="Calibri" panose="020F0502020204030204" pitchFamily="34" charset="0"/>
              </a:rPr>
              <a:t>) 2004, 2005, 2006, 2007, 2008, 2009, 2010, 2011, 2012, </a:t>
            </a:r>
            <a:r>
              <a:rPr lang="en-GB" i="1" dirty="0" err="1">
                <a:latin typeface="Calibri" panose="020F0502020204030204" pitchFamily="34" charset="0"/>
              </a:rPr>
              <a:t>dan</a:t>
            </a:r>
            <a:r>
              <a:rPr lang="en-GB" i="1" dirty="0">
                <a:latin typeface="Calibri" panose="020F0502020204030204" pitchFamily="34" charset="0"/>
              </a:rPr>
              <a:t> 2013</a:t>
            </a:r>
            <a:r>
              <a:rPr lang="en-GB" dirty="0"/>
              <a:t> </a:t>
            </a:r>
          </a:p>
        </p:txBody>
      </p:sp>
    </p:spTree>
    <p:extLst>
      <p:ext uri="{BB962C8B-B14F-4D97-AF65-F5344CB8AC3E}">
        <p14:creationId xmlns:p14="http://schemas.microsoft.com/office/powerpoint/2010/main" val="549660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Indikator</a:t>
            </a:r>
            <a:r>
              <a:rPr lang="en-GB" dirty="0" smtClean="0"/>
              <a:t> </a:t>
            </a:r>
            <a:r>
              <a:rPr lang="en-GB" dirty="0" err="1" smtClean="0"/>
              <a:t>Keadaan</a:t>
            </a:r>
            <a:r>
              <a:rPr lang="en-GB" dirty="0" smtClean="0"/>
              <a:t> </a:t>
            </a:r>
            <a:r>
              <a:rPr lang="en-GB" dirty="0" err="1" smtClean="0"/>
              <a:t>Tenaga</a:t>
            </a:r>
            <a:r>
              <a:rPr lang="en-GB" dirty="0" smtClean="0"/>
              <a:t> </a:t>
            </a:r>
            <a:r>
              <a:rPr lang="en-GB" dirty="0" err="1" smtClean="0"/>
              <a:t>Kerja</a:t>
            </a:r>
            <a:endParaRPr lang="en-GB" dirty="0"/>
          </a:p>
        </p:txBody>
      </p:sp>
      <p:sp>
        <p:nvSpPr>
          <p:cNvPr id="3" name="Content Placeholder 2"/>
          <p:cNvSpPr>
            <a:spLocks noGrp="1"/>
          </p:cNvSpPr>
          <p:nvPr>
            <p:ph idx="1"/>
          </p:nvPr>
        </p:nvSpPr>
        <p:spPr>
          <a:xfrm>
            <a:off x="3536512" y="1123837"/>
            <a:ext cx="8122088" cy="4768963"/>
          </a:xfrm>
        </p:spPr>
        <p:txBody>
          <a:bodyPr>
            <a:normAutofit/>
          </a:bodyPr>
          <a:lstStyle/>
          <a:p>
            <a:pPr marL="0" indent="0">
              <a:buNone/>
            </a:pPr>
            <a:r>
              <a:rPr lang="id-ID" dirty="0"/>
              <a:t>indikator yang mampu menggambarkan keadaan angkatan kerja dan tenaga kerja antara lain sebagai berikut :</a:t>
            </a:r>
            <a:endParaRPr lang="en-GB" dirty="0"/>
          </a:p>
          <a:p>
            <a:pPr lvl="0"/>
            <a:r>
              <a:rPr lang="id-ID" dirty="0"/>
              <a:t>Tenaga kerja</a:t>
            </a:r>
            <a:endParaRPr lang="en-GB" dirty="0"/>
          </a:p>
          <a:p>
            <a:pPr lvl="0"/>
            <a:r>
              <a:rPr lang="id-ID" dirty="0"/>
              <a:t>Angka Partisipasi Angkatan Kerja (APAK) menurut kelompok umur</a:t>
            </a:r>
            <a:endParaRPr lang="en-GB" dirty="0"/>
          </a:p>
          <a:p>
            <a:pPr lvl="0"/>
            <a:r>
              <a:rPr lang="id-ID" dirty="0"/>
              <a:t>Tingkat pengangguran terbuka</a:t>
            </a:r>
            <a:endParaRPr lang="en-GB" dirty="0"/>
          </a:p>
          <a:p>
            <a:pPr lvl="0"/>
            <a:r>
              <a:rPr lang="id-ID" dirty="0"/>
              <a:t>Tingkat setengah pengangguran</a:t>
            </a:r>
            <a:endParaRPr lang="en-GB" dirty="0"/>
          </a:p>
          <a:p>
            <a:pPr lvl="0"/>
            <a:r>
              <a:rPr lang="id-ID" dirty="0"/>
              <a:t>APAK menurut lapangan usaha</a:t>
            </a:r>
            <a:endParaRPr lang="en-GB" dirty="0"/>
          </a:p>
          <a:p>
            <a:pPr lvl="0"/>
            <a:r>
              <a:rPr lang="id-ID" dirty="0"/>
              <a:t>APAK menurut status pekerjaan</a:t>
            </a:r>
            <a:endParaRPr lang="en-GB" dirty="0"/>
          </a:p>
          <a:p>
            <a:pPr lvl="0"/>
            <a:r>
              <a:rPr lang="id-ID" dirty="0"/>
              <a:t>APAK menurut tingkat pendidikan</a:t>
            </a:r>
            <a:endParaRPr lang="en-GB" dirty="0"/>
          </a:p>
          <a:p>
            <a:endParaRPr lang="en-GB" dirty="0"/>
          </a:p>
        </p:txBody>
      </p:sp>
    </p:spTree>
    <p:extLst>
      <p:ext uri="{BB962C8B-B14F-4D97-AF65-F5344CB8AC3E}">
        <p14:creationId xmlns:p14="http://schemas.microsoft.com/office/powerpoint/2010/main" val="1280460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Struktur penduduk dan tenaga </a:t>
            </a:r>
            <a:r>
              <a:rPr lang="id-ID" dirty="0" smtClean="0"/>
              <a:t>kerja</a:t>
            </a:r>
            <a:endParaRPr lang="en-GB" dirty="0"/>
          </a:p>
        </p:txBody>
      </p:sp>
      <p:pic>
        <p:nvPicPr>
          <p:cNvPr id="4" name="Content Placeholder 3" descr="clip_image037.gif"/>
          <p:cNvPicPr>
            <a:picLocks noGrp="1"/>
          </p:cNvPicPr>
          <p:nvPr>
            <p:ph idx="1"/>
          </p:nvPr>
        </p:nvPicPr>
        <p:blipFill>
          <a:blip r:embed="rId2"/>
          <a:stretch>
            <a:fillRect/>
          </a:stretch>
        </p:blipFill>
        <p:spPr bwMode="auto">
          <a:xfrm>
            <a:off x="4229100" y="550862"/>
            <a:ext cx="5795963" cy="5583238"/>
          </a:xfrm>
          <a:prstGeom prst="rect">
            <a:avLst/>
          </a:prstGeom>
          <a:noFill/>
          <a:ln w="9525">
            <a:noFill/>
            <a:miter lim="800000"/>
            <a:headEnd/>
            <a:tailEnd/>
          </a:ln>
        </p:spPr>
      </p:pic>
    </p:spTree>
    <p:extLst>
      <p:ext uri="{BB962C8B-B14F-4D97-AF65-F5344CB8AC3E}">
        <p14:creationId xmlns:p14="http://schemas.microsoft.com/office/powerpoint/2010/main" val="2487654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1800" b="1" dirty="0"/>
              <a:t>Proyeksi Penduduk Indonesia Menurut Kelompok Umur dan Jenis </a:t>
            </a:r>
            <a:r>
              <a:rPr lang="id-ID" sz="1800" b="1" dirty="0" smtClean="0"/>
              <a:t>Kelamin</a:t>
            </a:r>
            <a:r>
              <a:rPr lang="en-GB" sz="1800" b="1" dirty="0" smtClean="0"/>
              <a:t> </a:t>
            </a:r>
            <a:r>
              <a:rPr lang="en-GB" sz="1800" b="1" dirty="0" err="1" smtClean="0"/>
              <a:t>Tahun</a:t>
            </a:r>
            <a:r>
              <a:rPr lang="en-GB" sz="1800" b="1" dirty="0" smtClean="0"/>
              <a:t> 2010-2020</a:t>
            </a:r>
            <a:endParaRPr lang="en-GB" sz="1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29061569"/>
              </p:ext>
            </p:extLst>
          </p:nvPr>
        </p:nvGraphicFramePr>
        <p:xfrm>
          <a:off x="3568696" y="1333510"/>
          <a:ext cx="8064504" cy="4391510"/>
        </p:xfrm>
        <a:graphic>
          <a:graphicData uri="http://schemas.openxmlformats.org/drawingml/2006/table">
            <a:tbl>
              <a:tblPr firstRow="1" firstCol="1" bandRow="1">
                <a:tableStyleId>{5C22544A-7EE6-4342-B048-85BDC9FD1C3A}</a:tableStyleId>
              </a:tblPr>
              <a:tblGrid>
                <a:gridCol w="583592"/>
                <a:gridCol w="660015"/>
                <a:gridCol w="660015"/>
                <a:gridCol w="660015"/>
                <a:gridCol w="660015"/>
                <a:gridCol w="660015"/>
                <a:gridCol w="660015"/>
                <a:gridCol w="660015"/>
                <a:gridCol w="660015"/>
                <a:gridCol w="727592"/>
                <a:gridCol w="723900"/>
                <a:gridCol w="749300"/>
              </a:tblGrid>
              <a:tr h="252083">
                <a:tc>
                  <a:txBody>
                    <a:bodyPr/>
                    <a:lstStyle/>
                    <a:p>
                      <a:pPr algn="ctr">
                        <a:lnSpc>
                          <a:spcPct val="115000"/>
                        </a:lnSpc>
                        <a:spcAft>
                          <a:spcPts val="0"/>
                        </a:spcAft>
                      </a:pPr>
                      <a:r>
                        <a:rPr lang="id-ID" sz="900" dirty="0">
                          <a:effectLst/>
                        </a:rPr>
                        <a:t>Wilayah</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ctr"/>
                </a:tc>
                <a:tc>
                  <a:txBody>
                    <a:bodyPr/>
                    <a:lstStyle/>
                    <a:p>
                      <a:pPr algn="ctr">
                        <a:lnSpc>
                          <a:spcPct val="115000"/>
                        </a:lnSpc>
                        <a:spcAft>
                          <a:spcPts val="0"/>
                        </a:spcAft>
                      </a:pPr>
                      <a:r>
                        <a:rPr lang="id-ID" sz="900">
                          <a:effectLst/>
                        </a:rPr>
                        <a:t>2010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ctr"/>
                </a:tc>
                <a:tc>
                  <a:txBody>
                    <a:bodyPr/>
                    <a:lstStyle/>
                    <a:p>
                      <a:pPr algn="ctr">
                        <a:lnSpc>
                          <a:spcPct val="115000"/>
                        </a:lnSpc>
                        <a:spcAft>
                          <a:spcPts val="0"/>
                        </a:spcAft>
                      </a:pPr>
                      <a:r>
                        <a:rPr lang="id-ID" sz="900">
                          <a:effectLst/>
                        </a:rPr>
                        <a:t>2011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ctr"/>
                </a:tc>
                <a:tc>
                  <a:txBody>
                    <a:bodyPr/>
                    <a:lstStyle/>
                    <a:p>
                      <a:pPr algn="ctr">
                        <a:lnSpc>
                          <a:spcPct val="115000"/>
                        </a:lnSpc>
                        <a:spcAft>
                          <a:spcPts val="0"/>
                        </a:spcAft>
                      </a:pPr>
                      <a:r>
                        <a:rPr lang="id-ID" sz="900">
                          <a:effectLst/>
                        </a:rPr>
                        <a:t>2012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ctr"/>
                </a:tc>
                <a:tc>
                  <a:txBody>
                    <a:bodyPr/>
                    <a:lstStyle/>
                    <a:p>
                      <a:pPr algn="ctr">
                        <a:lnSpc>
                          <a:spcPct val="115000"/>
                        </a:lnSpc>
                        <a:spcAft>
                          <a:spcPts val="0"/>
                        </a:spcAft>
                      </a:pPr>
                      <a:r>
                        <a:rPr lang="id-ID" sz="900">
                          <a:effectLst/>
                        </a:rPr>
                        <a:t>2013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ctr"/>
                </a:tc>
                <a:tc>
                  <a:txBody>
                    <a:bodyPr/>
                    <a:lstStyle/>
                    <a:p>
                      <a:pPr algn="ctr">
                        <a:lnSpc>
                          <a:spcPct val="115000"/>
                        </a:lnSpc>
                        <a:spcAft>
                          <a:spcPts val="0"/>
                        </a:spcAft>
                      </a:pPr>
                      <a:r>
                        <a:rPr lang="id-ID" sz="900">
                          <a:effectLst/>
                        </a:rPr>
                        <a:t>2014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ctr"/>
                </a:tc>
                <a:tc>
                  <a:txBody>
                    <a:bodyPr/>
                    <a:lstStyle/>
                    <a:p>
                      <a:pPr algn="ctr">
                        <a:lnSpc>
                          <a:spcPct val="115000"/>
                        </a:lnSpc>
                        <a:spcAft>
                          <a:spcPts val="0"/>
                        </a:spcAft>
                      </a:pPr>
                      <a:r>
                        <a:rPr lang="id-ID" sz="900">
                          <a:effectLst/>
                        </a:rPr>
                        <a:t>2015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ctr"/>
                </a:tc>
                <a:tc>
                  <a:txBody>
                    <a:bodyPr/>
                    <a:lstStyle/>
                    <a:p>
                      <a:pPr algn="ctr">
                        <a:lnSpc>
                          <a:spcPct val="115000"/>
                        </a:lnSpc>
                        <a:spcAft>
                          <a:spcPts val="0"/>
                        </a:spcAft>
                      </a:pPr>
                      <a:r>
                        <a:rPr lang="id-ID" sz="900">
                          <a:effectLst/>
                        </a:rPr>
                        <a:t>2016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ctr"/>
                </a:tc>
                <a:tc>
                  <a:txBody>
                    <a:bodyPr/>
                    <a:lstStyle/>
                    <a:p>
                      <a:pPr algn="ctr">
                        <a:lnSpc>
                          <a:spcPct val="115000"/>
                        </a:lnSpc>
                        <a:spcAft>
                          <a:spcPts val="0"/>
                        </a:spcAft>
                      </a:pPr>
                      <a:r>
                        <a:rPr lang="id-ID" sz="900">
                          <a:effectLst/>
                        </a:rPr>
                        <a:t>2017</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ctr"/>
                </a:tc>
                <a:tc>
                  <a:txBody>
                    <a:bodyPr/>
                    <a:lstStyle/>
                    <a:p>
                      <a:pPr algn="ctr">
                        <a:lnSpc>
                          <a:spcPct val="115000"/>
                        </a:lnSpc>
                        <a:spcAft>
                          <a:spcPts val="0"/>
                        </a:spcAft>
                      </a:pPr>
                      <a:r>
                        <a:rPr lang="id-ID" sz="900">
                          <a:effectLst/>
                        </a:rPr>
                        <a:t>2018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ctr"/>
                </a:tc>
                <a:tc>
                  <a:txBody>
                    <a:bodyPr/>
                    <a:lstStyle/>
                    <a:p>
                      <a:pPr algn="ctr">
                        <a:lnSpc>
                          <a:spcPct val="115000"/>
                        </a:lnSpc>
                        <a:spcAft>
                          <a:spcPts val="0"/>
                        </a:spcAft>
                      </a:pPr>
                      <a:r>
                        <a:rPr lang="id-ID" sz="900">
                          <a:effectLst/>
                        </a:rPr>
                        <a:t>2019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ctr"/>
                </a:tc>
                <a:tc>
                  <a:txBody>
                    <a:bodyPr/>
                    <a:lstStyle/>
                    <a:p>
                      <a:pPr algn="ctr">
                        <a:lnSpc>
                          <a:spcPct val="115000"/>
                        </a:lnSpc>
                        <a:spcAft>
                          <a:spcPts val="0"/>
                        </a:spcAft>
                      </a:pPr>
                      <a:r>
                        <a:rPr lang="id-ID" sz="900">
                          <a:effectLst/>
                        </a:rPr>
                        <a:t>2020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ctr"/>
                </a:tc>
              </a:tr>
              <a:tr h="242959">
                <a:tc>
                  <a:txBody>
                    <a:bodyPr/>
                    <a:lstStyle/>
                    <a:p>
                      <a:pPr algn="ctr">
                        <a:lnSpc>
                          <a:spcPct val="115000"/>
                        </a:lnSpc>
                        <a:spcAft>
                          <a:spcPts val="0"/>
                        </a:spcAft>
                      </a:pPr>
                      <a:r>
                        <a:rPr lang="id-ID" sz="900" dirty="0">
                          <a:effectLst/>
                        </a:rPr>
                        <a:t>0-4</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20,727.7</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20,771.3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20,815.7</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20,863.0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20,907.6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20,937.8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20,949.8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20,955.0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20,950.5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20,936.4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20,904.5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05-Sep</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20,260.6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20,346.9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20,431.3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20,513.6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20,590.2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20,657.5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20,723.4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20,778.7</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20,826.1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20,859.0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dirty="0">
                          <a:effectLst/>
                        </a:rPr>
                        <a:t>20,879.2</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Okt-14</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19,789.1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19,872.2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19,962.5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20,052.8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20,140.3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20,227.5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20,322.6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20,411.8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20,492.1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20,567.2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20,630.0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15-19</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21,738.3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21,333.9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20,936.5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20,539.8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20,138.4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19,744.6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19,844.5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19,940.9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20,029.2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20,113.1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20,189.2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20-24</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20,958.2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21,094.2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21,231.1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21,375.4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21,515.2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21,650.7</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21,269.4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20,882.6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20,489.0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20,087.9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19,678.5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25-29</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20,913.5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20,911.8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20,913.0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20,901.3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20,875.9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20,851.0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21,011.1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21,174.2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21,349.6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21,495.9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21,559.8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30-34</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19,727.5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20,020.4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20,273.7</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20,500.1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20,682.8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20,797.6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20,862.9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20,855.8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20,789.8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20,730.6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20,754.1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35-39</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18,342.5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18,615.5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18,868.8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19,110.1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19,347.7</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19,587.8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19,850.9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20,121.3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20,373.6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20,563.6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20,672.2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40-44</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16,517.2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16,857.1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17,197.4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17,536.4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17,854.1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18,156.1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18,443.6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18,704.8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18,947.0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19,180.2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19,415.0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45-49</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14,445.1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14,821.7</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15,184.8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15,545.5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15,901.2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16,253.4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16,603.2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16,949.1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17,287.4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17,608.4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17,900.2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50-54</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11,959.7</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12,416.4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12,851.5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13,268.1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13,674.9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14,075.5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14,475.0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14,844.9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15,195.1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15,535.0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15,879.1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55-59</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9,061.4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9,525.0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10,013.8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10,512.4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11,001.3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11,473.3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11,944.8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12,386.4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12,797.4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13,184.4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13,557.0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60-64</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6,595.0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6,917.5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7,267.0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7,645.4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8,049.5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8,477.3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8,816.2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9,286.8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9,813.5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10,335.5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10,798.4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65-69</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4,854.2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5,007.2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5,188.6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5,395.8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5,644.8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5,927.5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6,176.9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6,433.4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6,749.6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7,158.8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7,687.9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70-74</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3,681.4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3,781.2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3,856.4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3,918.6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3,988.6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4,075.4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4,237.0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4,410.2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4,595.6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4,805.6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5,043.8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42959">
                <a:tc>
                  <a:txBody>
                    <a:bodyPr/>
                    <a:lstStyle/>
                    <a:p>
                      <a:pPr algn="ctr">
                        <a:lnSpc>
                          <a:spcPct val="115000"/>
                        </a:lnSpc>
                        <a:spcAft>
                          <a:spcPts val="0"/>
                        </a:spcAft>
                      </a:pPr>
                      <a:r>
                        <a:rPr lang="id-ID" sz="900" dirty="0">
                          <a:effectLst/>
                        </a:rPr>
                        <a:t>75+</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3,906.0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4,039.0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4,182.2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4,335.5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4,502.4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4,679.4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4,810.8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4,953.0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5,107.4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5,275.4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5,456.1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r h="252083">
                <a:tc>
                  <a:txBody>
                    <a:bodyPr/>
                    <a:lstStyle/>
                    <a:p>
                      <a:pPr algn="ctr">
                        <a:lnSpc>
                          <a:spcPct val="115000"/>
                        </a:lnSpc>
                        <a:spcAft>
                          <a:spcPts val="0"/>
                        </a:spcAft>
                      </a:pPr>
                      <a:r>
                        <a:rPr lang="id-ID" sz="900" dirty="0">
                          <a:effectLst/>
                        </a:rPr>
                        <a:t>Total</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233,477.4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236,331.3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239,174.3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242,013.8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244,814.9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247,572.4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250,342.1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253,088.9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255,792.9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a:effectLst/>
                        </a:rPr>
                        <a:t>258,437.0</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c>
                  <a:txBody>
                    <a:bodyPr/>
                    <a:lstStyle/>
                    <a:p>
                      <a:pPr algn="r">
                        <a:lnSpc>
                          <a:spcPct val="115000"/>
                        </a:lnSpc>
                        <a:spcAft>
                          <a:spcPts val="0"/>
                        </a:spcAft>
                      </a:pPr>
                      <a:r>
                        <a:rPr lang="id-ID" sz="900" dirty="0">
                          <a:effectLst/>
                        </a:rPr>
                        <a:t>261,005.0</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5170" marR="55170" marT="0" marB="0" anchor="b"/>
                </a:tc>
              </a:tr>
            </a:tbl>
          </a:graphicData>
        </a:graphic>
      </p:graphicFrame>
    </p:spTree>
    <p:extLst>
      <p:ext uri="{BB962C8B-B14F-4D97-AF65-F5344CB8AC3E}">
        <p14:creationId xmlns:p14="http://schemas.microsoft.com/office/powerpoint/2010/main" val="10980347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6c6277e475342a88f9359975c1e8cba7887de4"/>
</p:tagLst>
</file>

<file path=ppt/theme/theme1.xml><?xml version="1.0" encoding="utf-8"?>
<a:theme xmlns:a="http://schemas.openxmlformats.org/drawingml/2006/main" name="Frame">
  <a:themeElements>
    <a:clrScheme name="Fram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docProps/app.xml><?xml version="1.0" encoding="utf-8"?>
<Properties xmlns="http://schemas.openxmlformats.org/officeDocument/2006/extended-properties" xmlns:vt="http://schemas.openxmlformats.org/officeDocument/2006/docPropsVTypes">
  <Template>TC103457475[[fn=Frame]]</Template>
  <TotalTime>73</TotalTime>
  <Words>1173</Words>
  <Application>Microsoft Office PowerPoint</Application>
  <PresentationFormat>Widescreen</PresentationFormat>
  <Paragraphs>572</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Corbel</vt:lpstr>
      <vt:lpstr>Times New Roman</vt:lpstr>
      <vt:lpstr>Wingdings 2</vt:lpstr>
      <vt:lpstr>Frame</vt:lpstr>
      <vt:lpstr>Job Vacancy</vt:lpstr>
      <vt:lpstr>Pengertian</vt:lpstr>
      <vt:lpstr>Website Pendukung</vt:lpstr>
      <vt:lpstr>Bidang Pekerjaan Utama</vt:lpstr>
      <vt:lpstr>Survey Pekerjaan utama tahun 2004-2009</vt:lpstr>
      <vt:lpstr>Survey Pekerjaan utama tahun 2010-2013</vt:lpstr>
      <vt:lpstr>Indikator Keadaan Tenaga Kerja</vt:lpstr>
      <vt:lpstr>Struktur penduduk dan tenaga kerja</vt:lpstr>
      <vt:lpstr>Proyeksi Penduduk Indonesia Menurut Kelompok Umur dan Jenis Kelamin Tahun 2010-2020</vt:lpstr>
      <vt:lpstr>Tujuan</vt:lpstr>
      <vt:lpstr>Tren Ekonomi</vt:lpstr>
      <vt:lpstr>Pertumbuhan (Produk domestik bruto) PDB Indonesia dan dunia, 1962-2011.</vt:lpstr>
      <vt:lpstr>Tren Pasar Tenaga Kerja</vt:lpstr>
      <vt:lpstr>Partisipasi tenaga kerja dan pengangguran dalam persen, 2007-2012</vt:lpstr>
      <vt:lpstr>Pekerjaan Paruh Waktu</vt:lpstr>
      <vt:lpstr>Pekerja Rentan</vt:lpstr>
      <vt:lpstr>Presentase pekerja dalam pekerjaan rentan tahun 2012</vt:lpstr>
      <vt:lpstr>Sumber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Job Vacancy</dc:title>
  <dc:creator>Diownri</dc:creator>
  <cp:lastModifiedBy>Diownri</cp:lastModifiedBy>
  <cp:revision>8</cp:revision>
  <dcterms:created xsi:type="dcterms:W3CDTF">2014-03-17T02:06:09Z</dcterms:created>
  <dcterms:modified xsi:type="dcterms:W3CDTF">2014-03-17T03:19:16Z</dcterms:modified>
</cp:coreProperties>
</file>